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2"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28" autoAdjust="0"/>
  </p:normalViewPr>
  <p:slideViewPr>
    <p:cSldViewPr snapToGrid="0">
      <p:cViewPr varScale="1">
        <p:scale>
          <a:sx n="86" d="100"/>
          <a:sy n="86" d="100"/>
        </p:scale>
        <p:origin x="756" y="6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שיעור דו שבועי סדרת קיץ – ט"ו באב</a:t>
            </a:r>
            <a:endParaRPr lang="he-IL" dirty="0"/>
          </a:p>
        </p:txBody>
      </p:sp>
      <p:sp>
        <p:nvSpPr>
          <p:cNvPr id="12" name="מלבן 11"/>
          <p:cNvSpPr/>
          <p:nvPr/>
        </p:nvSpPr>
        <p:spPr>
          <a:xfrm>
            <a:off x="6779894" y="861504"/>
            <a:ext cx="2699385" cy="2346692"/>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anose="02010502060101010101" pitchFamily="2" charset="-79"/>
              </a:rPr>
              <a:t>רקע:</a:t>
            </a:r>
          </a:p>
          <a:p>
            <a:pPr>
              <a:lnSpc>
                <a:spcPct val="150000"/>
              </a:lnSpc>
            </a:pPr>
            <a:r>
              <a:rPr lang="he-IL" sz="950" dirty="0" smtClean="0">
                <a:solidFill>
                  <a:schemeClr val="bg1"/>
                </a:solidFill>
                <a:latin typeface="Levenim MT" panose="02010502060101010101" pitchFamily="2" charset="-79"/>
              </a:rPr>
              <a:t>ט"ו באב הוא חג האהבה היהודי-ישראלי. בדף לימוד זה נבחן את מושג האהבה בכמה היבטים שונים דרך ספרו של אריך פרום "אמנות האהבה". הספר ראה אור בשנת 1956 ופרום טוען בו כי אהבה על כל רבדיה היא התשובה היחידה לקיום האנושי, ביכולתה לפתור את מכאובי דורנו המנוכר והבודד, ולהרוס את המחיצות שקמו בין בני האדם. אריך פרום היה פילוסוף ופסיכואנליטיקן, ודעותיו השפיעו רבות על המושגים והמחשבה במאה ה-20. </a:t>
            </a:r>
          </a:p>
          <a:p>
            <a:pPr>
              <a:lnSpc>
                <a:spcPct val="150000"/>
              </a:lnSpc>
            </a:pPr>
            <a:r>
              <a:rPr lang="he-IL" sz="950" dirty="0" smtClean="0">
                <a:solidFill>
                  <a:schemeClr val="bg1"/>
                </a:solidFill>
                <a:latin typeface="Levenim MT" panose="02010502060101010101" pitchFamily="2" charset="-79"/>
                <a:cs typeface="Levenim MT" panose="02010502060101010101" pitchFamily="2" charset="-79"/>
              </a:rPr>
              <a:t> </a:t>
            </a:r>
            <a:endParaRPr lang="he-IL" sz="950" dirty="0">
              <a:solidFill>
                <a:schemeClr val="bg1"/>
              </a:solidFill>
              <a:latin typeface="Levenim MT" panose="02010502060101010101" pitchFamily="2" charset="-79"/>
              <a:cs typeface="Levenim MT" panose="02010502060101010101" pitchFamily="2" charset="-79"/>
            </a:endParaRPr>
          </a:p>
        </p:txBody>
      </p:sp>
      <p:sp>
        <p:nvSpPr>
          <p:cNvPr id="13" name="מלבן 12"/>
          <p:cNvSpPr/>
          <p:nvPr/>
        </p:nvSpPr>
        <p:spPr>
          <a:xfrm>
            <a:off x="6779893" y="3217515"/>
            <a:ext cx="2699386" cy="2732588"/>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00" b="1" dirty="0">
                <a:solidFill>
                  <a:schemeClr val="accent2">
                    <a:lumMod val="50000"/>
                  </a:schemeClr>
                </a:solidFill>
              </a:rPr>
              <a:t>שאלות לעיון והעמקה</a:t>
            </a:r>
            <a:r>
              <a:rPr lang="he-IL" sz="900" b="1" dirty="0" smtClean="0">
                <a:solidFill>
                  <a:schemeClr val="accent2">
                    <a:lumMod val="50000"/>
                  </a:schemeClr>
                </a:solidFill>
              </a:rPr>
              <a:t>:</a:t>
            </a:r>
          </a:p>
          <a:p>
            <a:pPr>
              <a:spcAft>
                <a:spcPts val="600"/>
              </a:spcAft>
            </a:pPr>
            <a:r>
              <a:rPr lang="he-IL" sz="900" b="1" dirty="0" smtClean="0">
                <a:solidFill>
                  <a:schemeClr val="accent2">
                    <a:lumMod val="50000"/>
                  </a:schemeClr>
                </a:solidFill>
              </a:rPr>
              <a:t>א. תורת האהבה</a:t>
            </a:r>
            <a:endParaRPr lang="he-IL" sz="900" b="1" dirty="0">
              <a:solidFill>
                <a:schemeClr val="accent2">
                  <a:lumMod val="50000"/>
                </a:schemeClr>
              </a:solidFill>
            </a:endParaRPr>
          </a:p>
          <a:p>
            <a:pPr marL="228600" indent="-228600">
              <a:buAutoNum type="arabicPeriod"/>
            </a:pPr>
            <a:r>
              <a:rPr lang="he-IL" sz="900" dirty="0">
                <a:solidFill>
                  <a:schemeClr val="accent2">
                    <a:lumMod val="50000"/>
                  </a:schemeClr>
                </a:solidFill>
              </a:rPr>
              <a:t>האם חוויתם בחייכם 'התאהבות' והאם היא סותרת את הטרחה על האהבה? שהרי האהבה היא רגש, כיצד אם כן ניתן לטרוח עבור רגש? </a:t>
            </a:r>
          </a:p>
          <a:p>
            <a:pPr marL="228600" indent="-228600">
              <a:buAutoNum type="arabicPeriod"/>
            </a:pPr>
            <a:r>
              <a:rPr lang="he-IL" sz="900" dirty="0">
                <a:solidFill>
                  <a:schemeClr val="accent2">
                    <a:lumMod val="50000"/>
                  </a:schemeClr>
                </a:solidFill>
              </a:rPr>
              <a:t>באילו תחומים בחייכם אתם מרגישים נתינה מסוג יכולת וחיוניות ובאיזה נתינה מסוג התרוששות או הקרבת קרבן מדוע? </a:t>
            </a:r>
          </a:p>
          <a:p>
            <a:endParaRPr lang="he-IL" sz="900" b="1" dirty="0" smtClean="0">
              <a:solidFill>
                <a:schemeClr val="accent2">
                  <a:lumMod val="50000"/>
                </a:schemeClr>
              </a:solidFill>
            </a:endParaRPr>
          </a:p>
          <a:p>
            <a:r>
              <a:rPr lang="he-IL" sz="900" b="1" dirty="0" smtClean="0">
                <a:solidFill>
                  <a:schemeClr val="accent2">
                    <a:lumMod val="50000"/>
                  </a:schemeClr>
                </a:solidFill>
              </a:rPr>
              <a:t>ב</a:t>
            </a:r>
            <a:r>
              <a:rPr lang="he-IL" sz="900" b="1" dirty="0">
                <a:solidFill>
                  <a:schemeClr val="accent2">
                    <a:lumMod val="50000"/>
                  </a:schemeClr>
                </a:solidFill>
              </a:rPr>
              <a:t>. אהבה </a:t>
            </a:r>
            <a:r>
              <a:rPr lang="he-IL" sz="900" b="1" dirty="0" smtClean="0">
                <a:solidFill>
                  <a:schemeClr val="accent2">
                    <a:lumMod val="50000"/>
                  </a:schemeClr>
                </a:solidFill>
              </a:rPr>
              <a:t>עצמית </a:t>
            </a:r>
            <a:endParaRPr lang="he-IL" sz="900" b="1" dirty="0">
              <a:solidFill>
                <a:schemeClr val="accent2">
                  <a:lumMod val="50000"/>
                </a:schemeClr>
              </a:solidFill>
            </a:endParaRPr>
          </a:p>
          <a:p>
            <a:r>
              <a:rPr lang="he-IL" sz="900" dirty="0" smtClean="0">
                <a:solidFill>
                  <a:schemeClr val="accent2">
                    <a:lumMod val="50000"/>
                  </a:schemeClr>
                </a:solidFill>
              </a:rPr>
              <a:t>3. מהם האתגרים לאהוב אני את עצמי כמו שאני אוהב אחרים/</a:t>
            </a:r>
            <a:r>
              <a:rPr lang="he-IL" sz="900" dirty="0" err="1" smtClean="0">
                <a:solidFill>
                  <a:schemeClr val="accent2">
                    <a:lumMod val="50000"/>
                  </a:schemeClr>
                </a:solidFill>
              </a:rPr>
              <a:t>ות</a:t>
            </a:r>
            <a:r>
              <a:rPr lang="he-IL" sz="900" dirty="0" smtClean="0">
                <a:solidFill>
                  <a:schemeClr val="accent2">
                    <a:lumMod val="50000"/>
                  </a:schemeClr>
                </a:solidFill>
              </a:rPr>
              <a:t>?</a:t>
            </a:r>
          </a:p>
          <a:p>
            <a:endParaRPr lang="he-IL" sz="900" b="1" dirty="0" smtClean="0">
              <a:solidFill>
                <a:schemeClr val="accent2">
                  <a:lumMod val="50000"/>
                </a:schemeClr>
              </a:solidFill>
            </a:endParaRPr>
          </a:p>
          <a:p>
            <a:r>
              <a:rPr lang="he-IL" sz="900" b="1" dirty="0" smtClean="0">
                <a:solidFill>
                  <a:schemeClr val="accent2">
                    <a:lumMod val="50000"/>
                  </a:schemeClr>
                </a:solidFill>
              </a:rPr>
              <a:t>ג. אהבה לאל</a:t>
            </a:r>
          </a:p>
          <a:p>
            <a:r>
              <a:rPr lang="he-IL" sz="900" dirty="0" smtClean="0">
                <a:solidFill>
                  <a:schemeClr val="accent2">
                    <a:lumMod val="50000"/>
                  </a:schemeClr>
                </a:solidFill>
              </a:rPr>
              <a:t>4. מהי עבורכם 'מלא היכולת לאהוב'?</a:t>
            </a:r>
            <a:r>
              <a:rPr lang="he-IL" sz="900" dirty="0" smtClean="0">
                <a:solidFill>
                  <a:srgbClr val="000000"/>
                </a:solidFill>
                <a:latin typeface="Calibri" panose="020F0502020204030204" pitchFamily="34" charset="0"/>
              </a:rPr>
              <a:t> </a:t>
            </a:r>
          </a:p>
          <a:p>
            <a:r>
              <a:rPr lang="he-IL" sz="900" dirty="0">
                <a:solidFill>
                  <a:schemeClr val="accent2">
                    <a:lumMod val="50000"/>
                  </a:schemeClr>
                </a:solidFill>
              </a:rPr>
              <a:t>5. האם אהבה רגשית לא פוגעת בהגדרת מושג כמו אל? </a:t>
            </a:r>
            <a:r>
              <a:rPr lang="he-IL" sz="900" dirty="0">
                <a:solidFill>
                  <a:srgbClr val="000000"/>
                </a:solidFill>
                <a:latin typeface="Calibri" panose="020F0502020204030204" pitchFamily="34" charset="0"/>
              </a:rPr>
              <a:t> </a:t>
            </a:r>
            <a:endParaRPr lang="he-IL" sz="900" dirty="0" smtClean="0">
              <a:solidFill>
                <a:srgbClr val="000000"/>
              </a:solidFill>
              <a:latin typeface="Calibri" panose="020F0502020204030204" pitchFamily="34" charset="0"/>
            </a:endParaRPr>
          </a:p>
          <a:p>
            <a:r>
              <a:rPr lang="he-IL" sz="900" dirty="0">
                <a:solidFill>
                  <a:schemeClr val="accent2">
                    <a:lumMod val="50000"/>
                  </a:schemeClr>
                </a:solidFill>
              </a:rPr>
              <a:t>6. נסו להגדיר על פי הטקסט מהי </a:t>
            </a:r>
            <a:r>
              <a:rPr lang="he-IL" sz="900" dirty="0" smtClean="0">
                <a:solidFill>
                  <a:schemeClr val="accent2">
                    <a:lumMod val="50000"/>
                  </a:schemeClr>
                </a:solidFill>
              </a:rPr>
              <a:t>'האהבה לאל' </a:t>
            </a:r>
            <a:r>
              <a:rPr lang="he-IL" sz="900" dirty="0">
                <a:solidFill>
                  <a:schemeClr val="accent2">
                    <a:lumMod val="50000"/>
                  </a:schemeClr>
                </a:solidFill>
              </a:rPr>
              <a:t>אך </a:t>
            </a:r>
            <a:r>
              <a:rPr lang="he-IL" sz="900" dirty="0" smtClean="0">
                <a:solidFill>
                  <a:schemeClr val="accent2">
                    <a:lumMod val="50000"/>
                  </a:schemeClr>
                </a:solidFill>
              </a:rPr>
              <a:t>במקום בחרו מושג שונה במקום 'אהבה'.</a:t>
            </a:r>
            <a:endParaRPr lang="he-IL" sz="900" dirty="0">
              <a:solidFill>
                <a:schemeClr val="accent2">
                  <a:lumMod val="50000"/>
                </a:schemeClr>
              </a:solidFill>
            </a:endParaRPr>
          </a:p>
          <a:p>
            <a:endParaRPr lang="he-IL" sz="900" dirty="0" smtClean="0">
              <a:solidFill>
                <a:srgbClr val="000000"/>
              </a:solidFill>
              <a:latin typeface="Calibri" panose="020F0502020204030204" pitchFamily="34" charset="0"/>
            </a:endParaRPr>
          </a:p>
          <a:p>
            <a:endParaRPr lang="he-IL" sz="900" dirty="0" smtClean="0">
              <a:solidFill>
                <a:schemeClr val="accent2">
                  <a:lumMod val="50000"/>
                </a:schemeClr>
              </a:solidFill>
            </a:endParaRPr>
          </a:p>
          <a:p>
            <a:pPr marL="228600" indent="-228600">
              <a:buAutoNum type="arabicPeriod"/>
            </a:pPr>
            <a:endParaRPr lang="he-IL" sz="900" b="1" dirty="0" smtClean="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4494032" y="1002683"/>
            <a:ext cx="2026324" cy="58553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r>
              <a:rPr lang="he-IL" sz="900" b="1" dirty="0" smtClean="0">
                <a:solidFill>
                  <a:schemeClr val="accent2">
                    <a:lumMod val="50000"/>
                  </a:schemeClr>
                </a:solidFill>
              </a:rPr>
              <a:t>א. תורת האהבה</a:t>
            </a:r>
          </a:p>
          <a:p>
            <a:endParaRPr lang="he-IL" sz="900" b="1" dirty="0" smtClean="0">
              <a:solidFill>
                <a:schemeClr val="accent2">
                  <a:lumMod val="50000"/>
                </a:schemeClr>
              </a:solidFill>
            </a:endParaRPr>
          </a:p>
          <a:p>
            <a:pPr>
              <a:lnSpc>
                <a:spcPct val="150000"/>
              </a:lnSpc>
            </a:pPr>
            <a:r>
              <a:rPr lang="he-IL" sz="900" dirty="0" smtClean="0">
                <a:solidFill>
                  <a:schemeClr val="accent2">
                    <a:lumMod val="50000"/>
                  </a:schemeClr>
                </a:solidFill>
              </a:rPr>
              <a:t>האהבה היא פעילות, לא תוצר סביל. טורחים למענה ולא "נופלים לתוכה". בדרך הכללית ביותר נוכל לתאר את האופי הפעיל של האהבה אם נאמר שאהבה היא בראש ובראשונה נתינה, ולא קבלה... האי-הבנה הנפוצה ביותר היא זו המניחה כי הנותן "מוותר" על משהו, מונע מעצמו משהו, מקריב. האדם שאופיו לא התפתח מעבר לשלב שבו הוא נוטה לקבל, לנצל או לאגור, חווה בדרך זן את מעשה הנתינה. האופי השיווקי מוכן לתת, אבל רק בתמורה לקבלה. אם ייתן בלי לקבל ירגיש מרומה. אחרים מציגים את הנתינה כמידה טובה במובן של הקרבת קורבן. הם מרגישים כי רק משום שכואב לתת, צריך לתת... בעיניו של בעל האופי היצרני, לנתינה יש משמעות שונה לגמרי. הנתינה היא הביטוי הנעלה ביותר ליכולת, לכוח. בעצם מעשה הנתינה אני חש את כוחי, את עושרי ואת עוצמתי. חוויה זו של חיוניות ויכולת מוגברת ממלאת אותי שמחה... הנתינה משמחת יותר מהקבלה, לא משום שיש בה קיפוח, אלא משום שבמעשה הנתינה נמצא הביטוי לחיוניות שלי. </a:t>
            </a:r>
            <a:endParaRPr lang="he-IL" sz="900" dirty="0">
              <a:solidFill>
                <a:schemeClr val="accent2">
                  <a:lumMod val="50000"/>
                </a:schemeClr>
              </a:solidFill>
            </a:endParaRPr>
          </a:p>
          <a:p>
            <a:endParaRPr lang="he-IL" sz="900" dirty="0">
              <a:solidFill>
                <a:schemeClr val="accent2">
                  <a:lumMod val="50000"/>
                </a:schemeClr>
              </a:solidFill>
            </a:endParaRPr>
          </a:p>
        </p:txBody>
      </p:sp>
      <p:sp>
        <p:nvSpPr>
          <p:cNvPr id="16" name="מלבן 15"/>
          <p:cNvSpPr/>
          <p:nvPr/>
        </p:nvSpPr>
        <p:spPr>
          <a:xfrm>
            <a:off x="422031" y="1019175"/>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ct val="150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54536"/>
            <a:ext cx="2026324" cy="5726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nSpc>
                <a:spcPct val="150000"/>
              </a:lnSpc>
            </a:pPr>
            <a:r>
              <a:rPr lang="he-IL" sz="900" b="1" dirty="0" smtClean="0">
                <a:solidFill>
                  <a:schemeClr val="accent2">
                    <a:lumMod val="50000"/>
                  </a:schemeClr>
                </a:solidFill>
                <a:latin typeface="Levenim MT" panose="02010502060101010101" pitchFamily="2" charset="-79"/>
              </a:rPr>
              <a:t>ב. אהבה עצמית</a:t>
            </a:r>
          </a:p>
          <a:p>
            <a:pPr>
              <a:lnSpc>
                <a:spcPct val="150000"/>
              </a:lnSpc>
            </a:pPr>
            <a:r>
              <a:rPr lang="he-IL" sz="900" dirty="0" smtClean="0">
                <a:solidFill>
                  <a:schemeClr val="accent2">
                    <a:lumMod val="50000"/>
                  </a:schemeClr>
                </a:solidFill>
                <a:latin typeface="Levenim MT" panose="02010502060101010101" pitchFamily="2" charset="-79"/>
              </a:rPr>
              <a:t>ההשקפה הרווחת... היא שאהבת הזולת היא מעלה, ואילו אהבה עצמית היא בגדר חטא... שאהבה עצמית כמוה כאנוכיות... בעיני פרויד אהבה עצמית כמוה כנרקיסיזם, הפניית הליבידו כלפי עצמו... אולם עלינו להדגיש את הכשל הלוגי הקיים ברעיון שאהבת הזולת והאהבה העצמית מוציאות זו את זו מן הכלל. אם האהבה שאני אוהב את רעי באשר הוא אדם היא מידה טובה, הרי גם אהבתי לעצמי היא מידה טובה- ולא מידה רעה- מכיוון שגם אני אדם... מן הרעיון המובא בפסוק "ואהבת לרעך כמוך!" משתמע כי יחס של כבוד למכלול האישיות והייחודיות של עצמי, אהבה והבנה של עצמי, אינן ניתנות להפרדה מיחס של כבוד ואהבה לאדם אחר... אני עצמי חייב להיות מושא של אהבתי לא פחות מזולתי. </a:t>
            </a:r>
          </a:p>
          <a:p>
            <a:pPr>
              <a:lnSpc>
                <a:spcPct val="150000"/>
              </a:lnSpc>
            </a:pPr>
            <a:endParaRPr lang="he-IL" sz="900" dirty="0" smtClean="0">
              <a:solidFill>
                <a:schemeClr val="accent2">
                  <a:lumMod val="50000"/>
                </a:schemeClr>
              </a:solidFill>
              <a:latin typeface="Levenim MT" panose="02010502060101010101" pitchFamily="2" charset="-79"/>
            </a:endParaRPr>
          </a:p>
          <a:p>
            <a:pPr>
              <a:lnSpc>
                <a:spcPts val="1000"/>
              </a:lnSpc>
            </a:pPr>
            <a:endParaRPr lang="he-IL" sz="900" dirty="0">
              <a:solidFill>
                <a:schemeClr val="accent2">
                  <a:lumMod val="50000"/>
                </a:schemeClr>
              </a:solidFill>
              <a:latin typeface="Levenim MT" panose="02010502060101010101" pitchFamily="2" charset="-79"/>
              <a:cs typeface="Levenim MT" panose="02010502060101010101" pitchFamily="2" charset="-79"/>
            </a:endParaRPr>
          </a:p>
          <a:p>
            <a:pPr>
              <a:lnSpc>
                <a:spcPts val="1000"/>
              </a:lnSpc>
            </a:pPr>
            <a:endParaRPr lang="he-IL" sz="900" dirty="0">
              <a:solidFill>
                <a:schemeClr val="accent2">
                  <a:lumMod val="50000"/>
                </a:schemeClr>
              </a:solidFill>
              <a:latin typeface="Levenim MT" panose="02010502060101010101" pitchFamily="2" charset="-79"/>
              <a:cs typeface="Levenim MT" panose="02010502060101010101" pitchFamily="2" charset="-79"/>
            </a:endParaRPr>
          </a:p>
        </p:txBody>
      </p:sp>
      <p:sp>
        <p:nvSpPr>
          <p:cNvPr id="4" name="TextBox 3"/>
          <p:cNvSpPr txBox="1"/>
          <p:nvPr/>
        </p:nvSpPr>
        <p:spPr>
          <a:xfrm>
            <a:off x="123825" y="941039"/>
            <a:ext cx="2324530" cy="5009064"/>
          </a:xfrm>
          <a:prstGeom prst="rect">
            <a:avLst/>
          </a:prstGeom>
          <a:noFill/>
        </p:spPr>
        <p:txBody>
          <a:bodyPr wrap="square" rtlCol="1">
            <a:spAutoFit/>
          </a:bodyPr>
          <a:lstStyle/>
          <a:p>
            <a:pPr>
              <a:lnSpc>
                <a:spcPct val="150000"/>
              </a:lnSpc>
            </a:pPr>
            <a:r>
              <a:rPr lang="he-IL" sz="900" b="1" dirty="0" smtClean="0">
                <a:solidFill>
                  <a:schemeClr val="accent2">
                    <a:lumMod val="50000"/>
                  </a:schemeClr>
                </a:solidFill>
                <a:latin typeface="Levenim MT" panose="02010502060101010101" pitchFamily="2" charset="-79"/>
              </a:rPr>
              <a:t>ג. </a:t>
            </a:r>
            <a:r>
              <a:rPr lang="he-IL" sz="900" b="1" dirty="0">
                <a:solidFill>
                  <a:schemeClr val="accent2">
                    <a:lumMod val="50000"/>
                  </a:schemeClr>
                </a:solidFill>
                <a:latin typeface="Levenim MT" panose="02010502060101010101" pitchFamily="2" charset="-79"/>
              </a:rPr>
              <a:t>אהבה </a:t>
            </a:r>
            <a:r>
              <a:rPr lang="he-IL" sz="900" b="1" dirty="0" smtClean="0">
                <a:solidFill>
                  <a:schemeClr val="accent2">
                    <a:lumMod val="50000"/>
                  </a:schemeClr>
                </a:solidFill>
                <a:latin typeface="Levenim MT" panose="02010502060101010101" pitchFamily="2" charset="-79"/>
              </a:rPr>
              <a:t>לאל</a:t>
            </a:r>
            <a:endParaRPr lang="he-IL" sz="900" b="1" dirty="0">
              <a:solidFill>
                <a:schemeClr val="accent2">
                  <a:lumMod val="50000"/>
                </a:schemeClr>
              </a:solidFill>
              <a:latin typeface="Levenim MT" panose="02010502060101010101" pitchFamily="2" charset="-79"/>
            </a:endParaRPr>
          </a:p>
          <a:p>
            <a:pPr>
              <a:lnSpc>
                <a:spcPct val="150000"/>
              </a:lnSpc>
            </a:pPr>
            <a:r>
              <a:rPr lang="he-IL" sz="900" dirty="0" smtClean="0">
                <a:solidFill>
                  <a:schemeClr val="accent2">
                    <a:lumMod val="50000"/>
                  </a:schemeClr>
                </a:solidFill>
              </a:rPr>
              <a:t>אהבה בצורתה הדתית, הנקראת אהבת האל... נובעת מהצורך להתגבר על הנפרדות ולהשיג איחוד... </a:t>
            </a:r>
          </a:p>
          <a:p>
            <a:pPr>
              <a:lnSpc>
                <a:spcPct val="150000"/>
              </a:lnSpc>
            </a:pPr>
            <a:r>
              <a:rPr lang="he-IL" sz="900" dirty="0" smtClean="0">
                <a:solidFill>
                  <a:schemeClr val="accent2">
                    <a:lumMod val="50000"/>
                  </a:schemeClr>
                </a:solidFill>
              </a:rPr>
              <a:t>רוב בני האדם לא התגברו על השלב הילדותי בו הם רואים את האל כאב מושיע...</a:t>
            </a:r>
          </a:p>
          <a:p>
            <a:pPr>
              <a:lnSpc>
                <a:spcPct val="150000"/>
              </a:lnSpc>
            </a:pPr>
            <a:r>
              <a:rPr lang="he-IL" sz="900" dirty="0" smtClean="0">
                <a:solidFill>
                  <a:schemeClr val="accent2">
                    <a:lumMod val="50000"/>
                  </a:schemeClr>
                </a:solidFill>
              </a:rPr>
              <a:t>האדם הדתי באמת, אם הוא מבין את תמצית הרעיון המונותאיסטי, אינו מתפלל לקבל שום דבר, אינו מצפה לשום דבר מאלוהים. אין הוא אוהב את האל כשם שילד אוהב את אביו או את </a:t>
            </a:r>
            <a:r>
              <a:rPr lang="he-IL" sz="900" dirty="0" err="1" smtClean="0">
                <a:solidFill>
                  <a:schemeClr val="accent2">
                    <a:lumMod val="50000"/>
                  </a:schemeClr>
                </a:solidFill>
              </a:rPr>
              <a:t>אימו</a:t>
            </a:r>
            <a:r>
              <a:rPr lang="he-IL" sz="900" dirty="0" smtClean="0">
                <a:solidFill>
                  <a:schemeClr val="accent2">
                    <a:lumMod val="50000"/>
                  </a:schemeClr>
                </a:solidFill>
              </a:rPr>
              <a:t>. הוא הגיע לכלל ענווה והכרה במגבלותיו, לדרגת יודע שאינו יודע דבר על אלוהים... </a:t>
            </a:r>
          </a:p>
          <a:p>
            <a:pPr>
              <a:lnSpc>
                <a:spcPct val="150000"/>
              </a:lnSpc>
            </a:pPr>
            <a:r>
              <a:rPr lang="he-IL" sz="900" dirty="0" smtClean="0">
                <a:solidFill>
                  <a:schemeClr val="accent2">
                    <a:lumMod val="50000"/>
                  </a:schemeClr>
                </a:solidFill>
              </a:rPr>
              <a:t>יש לו אמון בעקרונות שאלוהים מייצג. הוא חושב אמת, חווה אהבה וצדק, ורואה את חייו כראויים רק אם הם מספקים לו אפשרות לפתח במלואם את כוחותיו האנושיים- והיא המציאות היחידה שיש לה חשיבות בעיניו, המושא היחיד לתשומת לב עליונה. ובסופו של דבר אין הוא מדבר על אלוהים. לאהוב את אלוהים, אם בכלל ישתמש במילה זו, יהיה משמעה איפה להיכסף להשגת מלוא היכולת לאהוב, כדי להגשים את מה שאלוהים מסמל בתוכו</a:t>
            </a:r>
            <a:r>
              <a:rPr lang="he-IL" sz="900" dirty="0">
                <a:solidFill>
                  <a:schemeClr val="accent2">
                    <a:lumMod val="50000"/>
                  </a:schemeClr>
                </a:solidFill>
              </a:rPr>
              <a:t>. </a:t>
            </a:r>
            <a:endParaRPr lang="he-IL" sz="900" dirty="0" smtClean="0">
              <a:solidFill>
                <a:schemeClr val="accent2">
                  <a:lumMod val="50000"/>
                </a:schemeClr>
              </a:solidFill>
            </a:endParaRPr>
          </a:p>
          <a:p>
            <a:pPr algn="l">
              <a:lnSpc>
                <a:spcPct val="150000"/>
              </a:lnSpc>
            </a:pPr>
            <a:r>
              <a:rPr lang="he-IL" sz="900" b="1" dirty="0" smtClean="0">
                <a:solidFill>
                  <a:schemeClr val="accent2">
                    <a:lumMod val="50000"/>
                  </a:schemeClr>
                </a:solidFill>
              </a:rPr>
              <a:t>אריך </a:t>
            </a:r>
            <a:r>
              <a:rPr lang="he-IL" sz="900" b="1" dirty="0">
                <a:solidFill>
                  <a:schemeClr val="accent2">
                    <a:lumMod val="50000"/>
                  </a:schemeClr>
                </a:solidFill>
              </a:rPr>
              <a:t>פרום "אמנות האהבה</a:t>
            </a:r>
            <a:r>
              <a:rPr lang="he-IL" sz="900" b="1" dirty="0" smtClean="0">
                <a:solidFill>
                  <a:schemeClr val="accent2">
                    <a:lumMod val="50000"/>
                  </a:schemeClr>
                </a:solidFill>
              </a:rPr>
              <a:t>" 1956. </a:t>
            </a:r>
            <a:endParaRPr lang="he-IL" sz="900" b="1" dirty="0">
              <a:solidFill>
                <a:schemeClr val="accent2">
                  <a:lumMod val="50000"/>
                </a:schemeClr>
              </a:solidFill>
            </a:endParaRPr>
          </a:p>
          <a:p>
            <a:endParaRPr lang="he-IL" sz="900" dirty="0">
              <a:solidFill>
                <a:schemeClr val="accent2">
                  <a:lumMod val="50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73" y="5734738"/>
            <a:ext cx="1651900" cy="1089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תמונה 1"/>
          <p:cNvPicPr>
            <a:picLocks noChangeAspect="1"/>
          </p:cNvPicPr>
          <p:nvPr/>
        </p:nvPicPr>
        <p:blipFill>
          <a:blip r:embed="rId3"/>
          <a:stretch>
            <a:fillRect/>
          </a:stretch>
        </p:blipFill>
        <p:spPr>
          <a:xfrm>
            <a:off x="2823095" y="4698902"/>
            <a:ext cx="1411398" cy="1411398"/>
          </a:xfrm>
          <a:prstGeom prst="rect">
            <a:avLst/>
          </a:prstGeom>
        </p:spPr>
      </p:pic>
      <p:sp>
        <p:nvSpPr>
          <p:cNvPr id="3" name="TextBox 2"/>
          <p:cNvSpPr txBox="1"/>
          <p:nvPr/>
        </p:nvSpPr>
        <p:spPr>
          <a:xfrm>
            <a:off x="3047189" y="5994884"/>
            <a:ext cx="1012211" cy="230832"/>
          </a:xfrm>
          <a:prstGeom prst="rect">
            <a:avLst/>
          </a:prstGeom>
          <a:noFill/>
        </p:spPr>
        <p:txBody>
          <a:bodyPr wrap="square" rtlCol="1">
            <a:spAutoFit/>
          </a:bodyPr>
          <a:lstStyle/>
          <a:p>
            <a:r>
              <a:rPr lang="he-IL" sz="900" dirty="0" smtClean="0"/>
              <a:t>להנעים את זמנכם</a:t>
            </a:r>
            <a:endParaRPr lang="he-IL" sz="900" dirty="0"/>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שירי אהבה....</a:t>
            </a:r>
            <a:endParaRPr lang="he-IL" dirty="0"/>
          </a:p>
        </p:txBody>
      </p:sp>
      <p:sp>
        <p:nvSpPr>
          <p:cNvPr id="3" name="TextBox 2"/>
          <p:cNvSpPr txBox="1"/>
          <p:nvPr/>
        </p:nvSpPr>
        <p:spPr>
          <a:xfrm>
            <a:off x="8084633" y="883807"/>
            <a:ext cx="1549585" cy="6047809"/>
          </a:xfrm>
          <a:prstGeom prst="rect">
            <a:avLst/>
          </a:prstGeom>
          <a:noFill/>
        </p:spPr>
        <p:txBody>
          <a:bodyPr wrap="square" rtlCol="1">
            <a:spAutoFit/>
          </a:bodyPr>
          <a:lstStyle/>
          <a:p>
            <a:r>
              <a:rPr lang="he-IL" sz="900" b="1" dirty="0" smtClean="0"/>
              <a:t>אהבה בת עשרים </a:t>
            </a:r>
          </a:p>
          <a:p>
            <a:endParaRPr lang="he-IL" sz="900" b="1" dirty="0" smtClean="0"/>
          </a:p>
          <a:p>
            <a:r>
              <a:rPr lang="he-IL" sz="900" b="1" dirty="0" smtClean="0"/>
              <a:t>ביצוע</a:t>
            </a:r>
            <a:r>
              <a:rPr lang="he-IL" sz="900" dirty="0" smtClean="0"/>
              <a:t>: יוסי בנאי</a:t>
            </a:r>
          </a:p>
          <a:p>
            <a:r>
              <a:rPr lang="he-IL" sz="900" b="1" dirty="0"/>
              <a:t>מילים</a:t>
            </a:r>
            <a:r>
              <a:rPr lang="he-IL" sz="900" dirty="0"/>
              <a:t> </a:t>
            </a:r>
            <a:r>
              <a:rPr lang="he-IL" sz="900" b="1" dirty="0"/>
              <a:t>ולחן</a:t>
            </a:r>
            <a:r>
              <a:rPr lang="he-IL" sz="900" dirty="0"/>
              <a:t>: </a:t>
            </a:r>
            <a:r>
              <a:rPr lang="he-IL" sz="900" dirty="0" smtClean="0"/>
              <a:t>ז'אק ברל</a:t>
            </a:r>
            <a:r>
              <a:rPr lang="he-IL" sz="900" dirty="0"/>
              <a:t/>
            </a:r>
            <a:br>
              <a:rPr lang="he-IL" sz="900" dirty="0"/>
            </a:br>
            <a:r>
              <a:rPr lang="he-IL" sz="900" b="1" dirty="0"/>
              <a:t>תרגום</a:t>
            </a:r>
            <a:r>
              <a:rPr lang="he-IL" sz="900" dirty="0"/>
              <a:t>: </a:t>
            </a:r>
            <a:r>
              <a:rPr lang="he-IL" sz="900" dirty="0" smtClean="0"/>
              <a:t>נעמי שמר</a:t>
            </a:r>
          </a:p>
          <a:p>
            <a:endParaRPr lang="he-IL" sz="900" dirty="0"/>
          </a:p>
          <a:p>
            <a:r>
              <a:rPr lang="he-IL" sz="900" dirty="0" smtClean="0"/>
              <a:t>ידענו </a:t>
            </a:r>
            <a:r>
              <a:rPr lang="he-IL" sz="900" dirty="0"/>
              <a:t>אש, ידענו רעם </a:t>
            </a:r>
            <a:br>
              <a:rPr lang="he-IL" sz="900" dirty="0"/>
            </a:br>
            <a:r>
              <a:rPr lang="he-IL" sz="900" dirty="0"/>
              <a:t>ואהבה בת עשרים </a:t>
            </a:r>
            <a:br>
              <a:rPr lang="he-IL" sz="900" dirty="0"/>
            </a:br>
            <a:r>
              <a:rPr lang="he-IL" sz="900" dirty="0"/>
              <a:t>ברחנו זה מזו לא פעם </a:t>
            </a:r>
            <a:br>
              <a:rPr lang="he-IL" sz="900" dirty="0"/>
            </a:br>
            <a:r>
              <a:rPr lang="he-IL" sz="900" dirty="0"/>
              <a:t>אבל היינו חוזרים </a:t>
            </a:r>
            <a:br>
              <a:rPr lang="he-IL" sz="900" dirty="0"/>
            </a:br>
            <a:r>
              <a:rPr lang="he-IL" sz="900" dirty="0"/>
              <a:t/>
            </a:r>
            <a:br>
              <a:rPr lang="he-IL" sz="900" dirty="0"/>
            </a:br>
            <a:r>
              <a:rPr lang="he-IL" sz="900" dirty="0"/>
              <a:t>וחדר זה עודו שומר </a:t>
            </a:r>
            <a:br>
              <a:rPr lang="he-IL" sz="900" dirty="0"/>
            </a:br>
            <a:r>
              <a:rPr lang="he-IL" sz="900" dirty="0" err="1"/>
              <a:t>זכרון</a:t>
            </a:r>
            <a:r>
              <a:rPr lang="he-IL" sz="900" dirty="0"/>
              <a:t> ימים יפים יותר </a:t>
            </a:r>
            <a:br>
              <a:rPr lang="he-IL" sz="900" dirty="0"/>
            </a:br>
            <a:r>
              <a:rPr lang="he-IL" sz="900" dirty="0"/>
              <a:t>עקבות סופה אשר פרחה לה </a:t>
            </a:r>
            <a:br>
              <a:rPr lang="he-IL" sz="900" dirty="0"/>
            </a:br>
            <a:r>
              <a:rPr lang="he-IL" sz="900" dirty="0"/>
              <a:t>כאן שום דבר אינו דומה </a:t>
            </a:r>
            <a:br>
              <a:rPr lang="he-IL" sz="900" dirty="0"/>
            </a:br>
            <a:r>
              <a:rPr lang="he-IL" sz="900" dirty="0"/>
              <a:t>לאשר עבר לאשר חומק </a:t>
            </a:r>
            <a:br>
              <a:rPr lang="he-IL" sz="900" dirty="0"/>
            </a:br>
            <a:r>
              <a:rPr lang="he-IL" sz="900" dirty="0"/>
              <a:t>לאשר הולך </a:t>
            </a:r>
            <a:r>
              <a:rPr lang="he-IL" sz="900" dirty="0" err="1"/>
              <a:t>איתנו</a:t>
            </a:r>
            <a:r>
              <a:rPr lang="he-IL" sz="900" dirty="0"/>
              <a:t> הלאה </a:t>
            </a:r>
            <a:br>
              <a:rPr lang="he-IL" sz="900" dirty="0"/>
            </a:br>
            <a:r>
              <a:rPr lang="he-IL" sz="900" dirty="0"/>
              <a:t/>
            </a:r>
            <a:br>
              <a:rPr lang="he-IL" sz="900" dirty="0"/>
            </a:br>
            <a:r>
              <a:rPr lang="he-IL" sz="900" dirty="0"/>
              <a:t>יפה שלי </a:t>
            </a:r>
            <a:br>
              <a:rPr lang="he-IL" sz="900" dirty="0"/>
            </a:br>
            <a:r>
              <a:rPr lang="he-IL" sz="900" dirty="0"/>
              <a:t>את יחידה </a:t>
            </a:r>
            <a:r>
              <a:rPr lang="he-IL" sz="900" dirty="0" err="1"/>
              <a:t>ומכושפה</a:t>
            </a:r>
            <a:r>
              <a:rPr lang="he-IL" sz="900" dirty="0"/>
              <a:t> שלי </a:t>
            </a:r>
            <a:br>
              <a:rPr lang="he-IL" sz="900" dirty="0"/>
            </a:br>
            <a:r>
              <a:rPr lang="he-IL" sz="900" dirty="0"/>
              <a:t>מאור השחר עד לבוא לילי </a:t>
            </a:r>
            <a:br>
              <a:rPr lang="he-IL" sz="900" dirty="0"/>
            </a:br>
            <a:r>
              <a:rPr lang="he-IL" sz="900" dirty="0"/>
              <a:t>אוהב אותך, </a:t>
            </a:r>
            <a:br>
              <a:rPr lang="he-IL" sz="900" dirty="0"/>
            </a:br>
            <a:r>
              <a:rPr lang="he-IL" sz="900" dirty="0"/>
              <a:t>אוהב עדיין. </a:t>
            </a:r>
            <a:br>
              <a:rPr lang="he-IL" sz="900" dirty="0"/>
            </a:br>
            <a:r>
              <a:rPr lang="he-IL" sz="900" dirty="0"/>
              <a:t/>
            </a:r>
            <a:br>
              <a:rPr lang="he-IL" sz="900" dirty="0"/>
            </a:br>
            <a:r>
              <a:rPr lang="he-IL" sz="900" dirty="0"/>
              <a:t>אני מכיר את כישופייך </a:t>
            </a:r>
            <a:br>
              <a:rPr lang="he-IL" sz="900" dirty="0"/>
            </a:br>
            <a:r>
              <a:rPr lang="he-IL" sz="900" dirty="0"/>
              <a:t>את השקרים את הסודות. </a:t>
            </a:r>
            <a:br>
              <a:rPr lang="he-IL" sz="900" dirty="0"/>
            </a:br>
            <a:r>
              <a:rPr lang="he-IL" sz="900" dirty="0"/>
              <a:t>צריך תמיד לפקוח עין </a:t>
            </a:r>
            <a:br>
              <a:rPr lang="he-IL" sz="900" dirty="0"/>
            </a:br>
            <a:r>
              <a:rPr lang="he-IL" sz="900" dirty="0"/>
              <a:t>ולהישמר ממלכודות. </a:t>
            </a:r>
            <a:br>
              <a:rPr lang="he-IL" sz="900" dirty="0"/>
            </a:br>
            <a:r>
              <a:rPr lang="he-IL" sz="900" dirty="0"/>
              <a:t/>
            </a:r>
            <a:br>
              <a:rPr lang="he-IL" sz="900" dirty="0"/>
            </a:br>
            <a:r>
              <a:rPr lang="he-IL" sz="900" dirty="0"/>
              <a:t>ובלילות הכי קרים </a:t>
            </a:r>
            <a:br>
              <a:rPr lang="he-IL" sz="900" dirty="0"/>
            </a:br>
            <a:r>
              <a:rPr lang="he-IL" sz="900" dirty="0"/>
              <a:t>היו ודאי גם אחרים </a:t>
            </a:r>
            <a:br>
              <a:rPr lang="he-IL" sz="900" dirty="0"/>
            </a:br>
            <a:r>
              <a:rPr lang="he-IL" sz="900" dirty="0"/>
              <a:t>שאת גופך השביעו נחת. </a:t>
            </a:r>
            <a:br>
              <a:rPr lang="he-IL" sz="900" dirty="0"/>
            </a:br>
            <a:r>
              <a:rPr lang="he-IL" sz="900" dirty="0"/>
              <a:t>הן אחרי ככלות </a:t>
            </a:r>
            <a:r>
              <a:rPr lang="he-IL" sz="900" dirty="0" err="1"/>
              <a:t>הכל</a:t>
            </a:r>
            <a:r>
              <a:rPr lang="he-IL" sz="900" dirty="0"/>
              <a:t> </a:t>
            </a:r>
            <a:br>
              <a:rPr lang="he-IL" sz="900" dirty="0"/>
            </a:br>
            <a:r>
              <a:rPr lang="he-IL" sz="900" dirty="0"/>
              <a:t>היה לי כישרון גדול </a:t>
            </a:r>
            <a:br>
              <a:rPr lang="he-IL" sz="900" dirty="0"/>
            </a:br>
            <a:r>
              <a:rPr lang="he-IL" sz="900" dirty="0"/>
              <a:t>להזדקן </a:t>
            </a:r>
            <a:r>
              <a:rPr lang="he-IL" sz="900" dirty="0" err="1"/>
              <a:t>איתך</a:t>
            </a:r>
            <a:r>
              <a:rPr lang="he-IL" sz="900" dirty="0"/>
              <a:t> ביחד. </a:t>
            </a:r>
            <a:br>
              <a:rPr lang="he-IL" sz="900" dirty="0"/>
            </a:br>
            <a:r>
              <a:rPr lang="he-IL" sz="900" dirty="0"/>
              <a:t/>
            </a:r>
            <a:br>
              <a:rPr lang="he-IL" sz="900" dirty="0"/>
            </a:br>
            <a:r>
              <a:rPr lang="he-IL" sz="900" dirty="0"/>
              <a:t>יפה שלי... </a:t>
            </a:r>
            <a:endParaRPr lang="he-IL" sz="900" dirty="0" smtClean="0"/>
          </a:p>
          <a:p>
            <a:r>
              <a:rPr lang="he-IL" sz="900" dirty="0"/>
              <a:t/>
            </a:r>
            <a:br>
              <a:rPr lang="he-IL" sz="900" dirty="0"/>
            </a:br>
            <a:r>
              <a:rPr lang="he-IL" sz="900" dirty="0"/>
              <a:t>הזמן שיר אבל מנגן עוד </a:t>
            </a:r>
            <a:br>
              <a:rPr lang="he-IL" sz="900" dirty="0"/>
            </a:br>
            <a:r>
              <a:rPr lang="he-IL" sz="900" dirty="0"/>
              <a:t>והימים כואבים </a:t>
            </a:r>
            <a:br>
              <a:rPr lang="he-IL" sz="900" dirty="0"/>
            </a:br>
            <a:r>
              <a:rPr lang="he-IL" sz="900" dirty="0"/>
              <a:t>אך אין מלכודת מסוכנת </a:t>
            </a:r>
            <a:br>
              <a:rPr lang="he-IL" sz="900" dirty="0"/>
            </a:br>
            <a:r>
              <a:rPr lang="he-IL" sz="900" dirty="0"/>
              <a:t>כשלוותם של אוהבים. </a:t>
            </a:r>
            <a:br>
              <a:rPr lang="he-IL" sz="900" dirty="0"/>
            </a:br>
            <a:endParaRPr lang="he-IL" sz="900" dirty="0"/>
          </a:p>
        </p:txBody>
      </p:sp>
      <p:sp>
        <p:nvSpPr>
          <p:cNvPr id="4" name="TextBox 3"/>
          <p:cNvSpPr txBox="1"/>
          <p:nvPr/>
        </p:nvSpPr>
        <p:spPr>
          <a:xfrm>
            <a:off x="6758074" y="883807"/>
            <a:ext cx="1494264" cy="1061829"/>
          </a:xfrm>
          <a:prstGeom prst="rect">
            <a:avLst/>
          </a:prstGeom>
          <a:noFill/>
        </p:spPr>
        <p:txBody>
          <a:bodyPr wrap="square" rtlCol="1">
            <a:spAutoFit/>
          </a:bodyPr>
          <a:lstStyle/>
          <a:p>
            <a:r>
              <a:rPr lang="he-IL" sz="900" dirty="0" smtClean="0"/>
              <a:t>אם </a:t>
            </a:r>
            <a:r>
              <a:rPr lang="he-IL" sz="900" dirty="0"/>
              <a:t>את רוצה עכשיו לבכות </a:t>
            </a:r>
            <a:br>
              <a:rPr lang="he-IL" sz="900" dirty="0"/>
            </a:br>
            <a:r>
              <a:rPr lang="he-IL" sz="900" dirty="0"/>
              <a:t>ליבי עכשיו נקרע פחות </a:t>
            </a:r>
            <a:br>
              <a:rPr lang="he-IL" sz="900" dirty="0"/>
            </a:br>
            <a:r>
              <a:rPr lang="he-IL" sz="900" dirty="0"/>
              <a:t>יש בזהירות עכשיו ללכת. </a:t>
            </a:r>
            <a:br>
              <a:rPr lang="he-IL" sz="900" dirty="0"/>
            </a:br>
            <a:r>
              <a:rPr lang="he-IL" sz="900" dirty="0"/>
              <a:t>זה קו הגבול מכאן עד כאן </a:t>
            </a:r>
            <a:br>
              <a:rPr lang="he-IL" sz="900" dirty="0"/>
            </a:br>
            <a:r>
              <a:rPr lang="he-IL" sz="900" dirty="0"/>
              <a:t>כי המשחק הוא מסוכן </a:t>
            </a:r>
            <a:br>
              <a:rPr lang="he-IL" sz="900" dirty="0"/>
            </a:br>
            <a:r>
              <a:rPr lang="he-IL" sz="900" dirty="0"/>
              <a:t>המלחמה ברוך נמשכת </a:t>
            </a:r>
            <a:br>
              <a:rPr lang="he-IL" sz="900" dirty="0"/>
            </a:br>
            <a:endParaRPr lang="he-IL" sz="900" dirty="0"/>
          </a:p>
        </p:txBody>
      </p:sp>
      <p:sp>
        <p:nvSpPr>
          <p:cNvPr id="5" name="TextBox 4"/>
          <p:cNvSpPr txBox="1"/>
          <p:nvPr/>
        </p:nvSpPr>
        <p:spPr>
          <a:xfrm>
            <a:off x="4951577" y="883807"/>
            <a:ext cx="1728439" cy="4662815"/>
          </a:xfrm>
          <a:prstGeom prst="rect">
            <a:avLst/>
          </a:prstGeom>
          <a:noFill/>
        </p:spPr>
        <p:txBody>
          <a:bodyPr wrap="square" rtlCol="1">
            <a:spAutoFit/>
          </a:bodyPr>
          <a:lstStyle/>
          <a:p>
            <a:r>
              <a:rPr lang="he-IL" sz="900" b="1" dirty="0" smtClean="0"/>
              <a:t>אהובתי</a:t>
            </a:r>
          </a:p>
          <a:p>
            <a:endParaRPr lang="he-IL" sz="900" b="1" dirty="0" smtClean="0"/>
          </a:p>
          <a:p>
            <a:r>
              <a:rPr lang="he-IL" sz="900" b="1" dirty="0" smtClean="0"/>
              <a:t>ביצוע</a:t>
            </a:r>
            <a:r>
              <a:rPr lang="he-IL" sz="900" dirty="0" smtClean="0"/>
              <a:t>: משינה</a:t>
            </a:r>
          </a:p>
          <a:p>
            <a:r>
              <a:rPr lang="he-IL" sz="900" b="1" dirty="0"/>
              <a:t>מילים: </a:t>
            </a:r>
            <a:r>
              <a:rPr lang="he-IL" sz="900" dirty="0"/>
              <a:t>אורלי זילברשץ ויובל בנאי</a:t>
            </a:r>
          </a:p>
          <a:p>
            <a:r>
              <a:rPr lang="he-IL" sz="900" dirty="0" smtClean="0"/>
              <a:t>אהובתי</a:t>
            </a:r>
            <a:r>
              <a:rPr lang="he-IL" sz="900" dirty="0"/>
              <a:t>, חיפשתי כבר בכל הירידים </a:t>
            </a:r>
            <a:br>
              <a:rPr lang="he-IL" sz="900" dirty="0"/>
            </a:br>
            <a:r>
              <a:rPr lang="he-IL" sz="900" dirty="0"/>
              <a:t>אהובתי, שאלתי כבר את כל הנוודים </a:t>
            </a:r>
            <a:br>
              <a:rPr lang="he-IL" sz="900" dirty="0"/>
            </a:br>
            <a:r>
              <a:rPr lang="he-IL" sz="900" dirty="0"/>
              <a:t>שעוברים ורואים דרך כל הנשמות </a:t>
            </a:r>
            <a:br>
              <a:rPr lang="he-IL" sz="900" dirty="0"/>
            </a:br>
            <a:r>
              <a:rPr lang="he-IL" sz="900" dirty="0"/>
              <a:t>זה קשה, הם אומרים, לכולם פנים דומות </a:t>
            </a:r>
            <a:br>
              <a:rPr lang="he-IL" sz="900" dirty="0"/>
            </a:br>
            <a:r>
              <a:rPr lang="he-IL" sz="900" dirty="0"/>
              <a:t/>
            </a:r>
            <a:br>
              <a:rPr lang="he-IL" sz="900" dirty="0"/>
            </a:br>
            <a:r>
              <a:rPr lang="he-IL" sz="900" dirty="0"/>
              <a:t>עבר עוד חורף </a:t>
            </a:r>
            <a:br>
              <a:rPr lang="he-IL" sz="900" dirty="0"/>
            </a:br>
            <a:r>
              <a:rPr lang="he-IL" sz="900" dirty="0"/>
              <a:t>מי יודע את אולי שונה </a:t>
            </a:r>
            <a:br>
              <a:rPr lang="he-IL" sz="900" dirty="0"/>
            </a:br>
            <a:r>
              <a:rPr lang="he-IL" sz="900" dirty="0"/>
              <a:t>מתעייף </a:t>
            </a:r>
            <a:br>
              <a:rPr lang="he-IL" sz="900" dirty="0"/>
            </a:br>
            <a:r>
              <a:rPr lang="he-IL" sz="900" dirty="0"/>
              <a:t>מאבד כבר את האמונה </a:t>
            </a:r>
            <a:br>
              <a:rPr lang="he-IL" sz="900" dirty="0"/>
            </a:br>
            <a:r>
              <a:rPr lang="he-IL" sz="900" dirty="0"/>
              <a:t>אנשים מצביעים - הוא לבד היא נעלמה </a:t>
            </a:r>
            <a:br>
              <a:rPr lang="he-IL" sz="900" dirty="0"/>
            </a:br>
            <a:r>
              <a:rPr lang="he-IL" sz="900" dirty="0"/>
              <a:t>ואני כמו שוטה שוב קורא בשמה, שוב קורא בשמה </a:t>
            </a:r>
            <a:br>
              <a:rPr lang="he-IL" sz="900" dirty="0"/>
            </a:br>
            <a:r>
              <a:rPr lang="he-IL" sz="900" dirty="0"/>
              <a:t/>
            </a:r>
            <a:br>
              <a:rPr lang="he-IL" sz="900" dirty="0"/>
            </a:br>
            <a:r>
              <a:rPr lang="he-IL" sz="900" dirty="0"/>
              <a:t>לא, לא אל תדאגי </a:t>
            </a:r>
            <a:br>
              <a:rPr lang="he-IL" sz="900" dirty="0"/>
            </a:br>
            <a:r>
              <a:rPr lang="he-IL" sz="900" dirty="0"/>
              <a:t>מחכה, איפה שתהיי </a:t>
            </a:r>
            <a:br>
              <a:rPr lang="he-IL" sz="900" dirty="0"/>
            </a:br>
            <a:r>
              <a:rPr lang="he-IL" sz="900" dirty="0"/>
              <a:t>את, לקחת את נשמתי </a:t>
            </a:r>
            <a:br>
              <a:rPr lang="he-IL" sz="900" dirty="0"/>
            </a:br>
            <a:r>
              <a:rPr lang="he-IL" sz="900" dirty="0"/>
              <a:t>את תמיד, תמיד תהיי איתי. </a:t>
            </a:r>
            <a:br>
              <a:rPr lang="he-IL" sz="900" dirty="0"/>
            </a:br>
            <a:r>
              <a:rPr lang="he-IL" sz="900" dirty="0"/>
              <a:t/>
            </a:r>
            <a:br>
              <a:rPr lang="he-IL" sz="900" dirty="0"/>
            </a:br>
            <a:r>
              <a:rPr lang="he-IL" sz="900" dirty="0"/>
              <a:t>אהובתי, חיפשתי כבר בכל הירידים </a:t>
            </a:r>
            <a:br>
              <a:rPr lang="he-IL" sz="900" dirty="0"/>
            </a:br>
            <a:r>
              <a:rPr lang="he-IL" sz="900" dirty="0"/>
              <a:t>אהובתי, שאלתי כבר את כל הנוודים </a:t>
            </a:r>
            <a:br>
              <a:rPr lang="he-IL" sz="900" dirty="0"/>
            </a:br>
            <a:r>
              <a:rPr lang="he-IL" sz="900" dirty="0"/>
              <a:t>שעוברים ורואים דרך כל הנשמות </a:t>
            </a:r>
            <a:br>
              <a:rPr lang="he-IL" sz="900" dirty="0"/>
            </a:br>
            <a:r>
              <a:rPr lang="he-IL" sz="900" dirty="0"/>
              <a:t>שבאות והולכות </a:t>
            </a:r>
            <a:br>
              <a:rPr lang="he-IL" sz="900" dirty="0"/>
            </a:br>
            <a:r>
              <a:rPr lang="he-IL" sz="900" dirty="0"/>
              <a:t>וכשהן חוזרות הן תמיד בוכות </a:t>
            </a:r>
            <a:br>
              <a:rPr lang="he-IL" sz="900" dirty="0"/>
            </a:br>
            <a:r>
              <a:rPr lang="he-IL" sz="900" dirty="0"/>
              <a:t/>
            </a:r>
            <a:br>
              <a:rPr lang="he-IL" sz="900" dirty="0"/>
            </a:br>
            <a:r>
              <a:rPr lang="he-IL" sz="900" dirty="0"/>
              <a:t>לא, לא אל תדאגי...</a:t>
            </a:r>
          </a:p>
        </p:txBody>
      </p:sp>
      <p:sp>
        <p:nvSpPr>
          <p:cNvPr id="6" name="TextBox 5"/>
          <p:cNvSpPr txBox="1"/>
          <p:nvPr/>
        </p:nvSpPr>
        <p:spPr>
          <a:xfrm>
            <a:off x="3066586" y="861504"/>
            <a:ext cx="1672683" cy="5355312"/>
          </a:xfrm>
          <a:prstGeom prst="rect">
            <a:avLst/>
          </a:prstGeom>
          <a:noFill/>
        </p:spPr>
        <p:txBody>
          <a:bodyPr wrap="square" rtlCol="1">
            <a:spAutoFit/>
          </a:bodyPr>
          <a:lstStyle/>
          <a:p>
            <a:r>
              <a:rPr lang="he-IL" sz="900" b="1" smtClean="0"/>
              <a:t>ירח בשמיים</a:t>
            </a:r>
            <a:endParaRPr lang="he-IL" sz="900" b="1" dirty="0" smtClean="0"/>
          </a:p>
          <a:p>
            <a:endParaRPr lang="he-IL" sz="900" b="1" dirty="0" smtClean="0"/>
          </a:p>
          <a:p>
            <a:r>
              <a:rPr lang="he-IL" sz="900" b="1" dirty="0" smtClean="0"/>
              <a:t>מילים ולחן</a:t>
            </a:r>
            <a:r>
              <a:rPr lang="he-IL" sz="900" dirty="0" smtClean="0"/>
              <a:t>: לאה שבת</a:t>
            </a:r>
          </a:p>
          <a:p>
            <a:endParaRPr lang="he-IL" sz="900" dirty="0" smtClean="0"/>
          </a:p>
          <a:p>
            <a:r>
              <a:rPr lang="he-IL" sz="900" dirty="0" smtClean="0"/>
              <a:t>אוהבת </a:t>
            </a:r>
            <a:r>
              <a:rPr lang="he-IL" sz="900" dirty="0"/>
              <a:t>אותו, מוכנה להיות בשבילו </a:t>
            </a:r>
            <a:br>
              <a:rPr lang="he-IL" sz="900" dirty="0"/>
            </a:br>
            <a:r>
              <a:rPr lang="he-IL" sz="900" dirty="0"/>
              <a:t>חזקה בשבילו, חלשה להיות בשבילו </a:t>
            </a:r>
            <a:br>
              <a:rPr lang="he-IL" sz="900" dirty="0"/>
            </a:br>
            <a:r>
              <a:rPr lang="he-IL" sz="900" dirty="0" err="1"/>
              <a:t>שיתן</a:t>
            </a:r>
            <a:r>
              <a:rPr lang="he-IL" sz="900" dirty="0"/>
              <a:t> לך קצת זמן, את אומרת </a:t>
            </a:r>
            <a:br>
              <a:rPr lang="he-IL" sz="900" dirty="0"/>
            </a:br>
            <a:r>
              <a:rPr lang="he-IL" sz="900" dirty="0"/>
              <a:t>תשתני, את אומרת </a:t>
            </a:r>
            <a:br>
              <a:rPr lang="he-IL" sz="900" dirty="0"/>
            </a:br>
            <a:r>
              <a:rPr lang="he-IL" sz="900" dirty="0"/>
              <a:t/>
            </a:r>
            <a:br>
              <a:rPr lang="he-IL" sz="900" dirty="0"/>
            </a:br>
            <a:r>
              <a:rPr lang="he-IL" sz="900" dirty="0"/>
              <a:t>אוהב אותך, שוכב </a:t>
            </a:r>
            <a:r>
              <a:rPr lang="he-IL" sz="900" dirty="0" err="1"/>
              <a:t>איתך</a:t>
            </a:r>
            <a:r>
              <a:rPr lang="he-IL" sz="900" dirty="0"/>
              <a:t>, טוב לך </a:t>
            </a:r>
            <a:br>
              <a:rPr lang="he-IL" sz="900" dirty="0"/>
            </a:br>
            <a:r>
              <a:rPr lang="he-IL" sz="900" dirty="0"/>
              <a:t>פתאום הוא יחליט, הוא רוצה לירח </a:t>
            </a:r>
            <a:br>
              <a:rPr lang="he-IL" sz="900" dirty="0"/>
            </a:br>
            <a:r>
              <a:rPr lang="he-IL" sz="900" dirty="0"/>
              <a:t>שמה אין מקום לשניים, מה יהיה עכשיו </a:t>
            </a:r>
            <a:br>
              <a:rPr lang="he-IL" sz="900" dirty="0"/>
            </a:br>
            <a:r>
              <a:rPr lang="he-IL" sz="900" dirty="0"/>
              <a:t/>
            </a:r>
            <a:br>
              <a:rPr lang="he-IL" sz="900" dirty="0"/>
            </a:br>
            <a:r>
              <a:rPr lang="he-IL" sz="900" dirty="0"/>
              <a:t>בשבילך הירח אצלו בידיים </a:t>
            </a:r>
            <a:br>
              <a:rPr lang="he-IL" sz="900" dirty="0"/>
            </a:br>
            <a:r>
              <a:rPr lang="he-IL" sz="900" dirty="0"/>
              <a:t>בשבילך הירח אצלו בידיים </a:t>
            </a:r>
            <a:br>
              <a:rPr lang="he-IL" sz="900" dirty="0"/>
            </a:br>
            <a:r>
              <a:rPr lang="he-IL" sz="900" dirty="0"/>
              <a:t>בשבילו בשמיים, שמיים </a:t>
            </a:r>
            <a:br>
              <a:rPr lang="he-IL" sz="900" dirty="0"/>
            </a:br>
            <a:r>
              <a:rPr lang="he-IL" sz="900" dirty="0"/>
              <a:t/>
            </a:r>
            <a:br>
              <a:rPr lang="he-IL" sz="900" dirty="0"/>
            </a:br>
            <a:r>
              <a:rPr lang="he-IL" sz="900" dirty="0"/>
              <a:t>אוהבת אותו, מוכנה להיות בשבילו </a:t>
            </a:r>
            <a:br>
              <a:rPr lang="he-IL" sz="900" dirty="0"/>
            </a:br>
            <a:r>
              <a:rPr lang="he-IL" sz="900" dirty="0"/>
              <a:t>חזקה בשבילו, חלשה להיות בשבילו </a:t>
            </a:r>
            <a:br>
              <a:rPr lang="he-IL" sz="900" dirty="0"/>
            </a:br>
            <a:r>
              <a:rPr lang="he-IL" sz="900" dirty="0" err="1"/>
              <a:t>שיתן</a:t>
            </a:r>
            <a:r>
              <a:rPr lang="he-IL" sz="900" dirty="0"/>
              <a:t> לך קצת זמן, את אומרת </a:t>
            </a:r>
            <a:br>
              <a:rPr lang="he-IL" sz="900" dirty="0"/>
            </a:br>
            <a:r>
              <a:rPr lang="he-IL" sz="900" dirty="0"/>
              <a:t>תשתני, את אומרת </a:t>
            </a:r>
            <a:br>
              <a:rPr lang="he-IL" sz="900" dirty="0"/>
            </a:br>
            <a:r>
              <a:rPr lang="he-IL" sz="900" dirty="0"/>
              <a:t/>
            </a:r>
            <a:br>
              <a:rPr lang="he-IL" sz="900" dirty="0"/>
            </a:br>
            <a:r>
              <a:rPr lang="he-IL" sz="900" dirty="0"/>
              <a:t>בשבילך הירח אצלו בידיים... </a:t>
            </a:r>
            <a:br>
              <a:rPr lang="he-IL" sz="900" dirty="0"/>
            </a:br>
            <a:r>
              <a:rPr lang="he-IL" sz="900" dirty="0"/>
              <a:t/>
            </a:r>
            <a:br>
              <a:rPr lang="he-IL" sz="900" dirty="0"/>
            </a:br>
            <a:r>
              <a:rPr lang="he-IL" sz="900" dirty="0"/>
              <a:t>עברו שנים, נפרדת ממנו מזמן </a:t>
            </a:r>
            <a:br>
              <a:rPr lang="he-IL" sz="900" dirty="0"/>
            </a:br>
            <a:r>
              <a:rPr lang="he-IL" sz="900" dirty="0"/>
              <a:t>בדרך הבנת שלאהוב זה מתחיל מכאן </a:t>
            </a:r>
            <a:br>
              <a:rPr lang="he-IL" sz="900" dirty="0"/>
            </a:br>
            <a:r>
              <a:rPr lang="he-IL" sz="900" dirty="0"/>
              <a:t>מהלב שלך אלייך, וממך לכולם </a:t>
            </a:r>
            <a:br>
              <a:rPr lang="he-IL" sz="900" dirty="0"/>
            </a:br>
            <a:r>
              <a:rPr lang="he-IL" sz="900" dirty="0"/>
              <a:t/>
            </a:r>
            <a:br>
              <a:rPr lang="he-IL" sz="900" dirty="0"/>
            </a:br>
            <a:r>
              <a:rPr lang="he-IL" sz="900" dirty="0"/>
              <a:t>בשבילך הירח נמצא בשמיים, </a:t>
            </a:r>
            <a:br>
              <a:rPr lang="he-IL" sz="900" dirty="0"/>
            </a:br>
            <a:r>
              <a:rPr lang="he-IL" sz="900" dirty="0"/>
              <a:t>בשבילך הירח נמצא בשמיים, </a:t>
            </a:r>
            <a:br>
              <a:rPr lang="he-IL" sz="900" dirty="0"/>
            </a:br>
            <a:r>
              <a:rPr lang="he-IL" sz="900" dirty="0"/>
              <a:t>לא אצלו בידיים</a:t>
            </a:r>
          </a:p>
        </p:txBody>
      </p:sp>
      <p:sp>
        <p:nvSpPr>
          <p:cNvPr id="7" name="TextBox 6"/>
          <p:cNvSpPr txBox="1"/>
          <p:nvPr/>
        </p:nvSpPr>
        <p:spPr>
          <a:xfrm>
            <a:off x="6680016" y="2133731"/>
            <a:ext cx="1572322" cy="4662815"/>
          </a:xfrm>
          <a:prstGeom prst="rect">
            <a:avLst/>
          </a:prstGeom>
          <a:noFill/>
        </p:spPr>
        <p:txBody>
          <a:bodyPr wrap="square" rtlCol="1">
            <a:spAutoFit/>
          </a:bodyPr>
          <a:lstStyle/>
          <a:p>
            <a:r>
              <a:rPr lang="he-IL" sz="900" b="1" dirty="0" smtClean="0"/>
              <a:t>מה שהלב בחר</a:t>
            </a:r>
          </a:p>
          <a:p>
            <a:endParaRPr lang="he-IL" sz="900" b="1" dirty="0" smtClean="0"/>
          </a:p>
          <a:p>
            <a:r>
              <a:rPr lang="he-IL" sz="900" b="1" dirty="0" smtClean="0"/>
              <a:t>מילים ולחן: </a:t>
            </a:r>
            <a:r>
              <a:rPr lang="he-IL" sz="900" dirty="0" smtClean="0"/>
              <a:t>קובי אפללו</a:t>
            </a:r>
          </a:p>
          <a:p>
            <a:r>
              <a:rPr lang="he-IL" sz="900" dirty="0" smtClean="0"/>
              <a:t>את </a:t>
            </a:r>
            <a:r>
              <a:rPr lang="he-IL" sz="900" dirty="0"/>
              <a:t>לי החסד ואת לי בית </a:t>
            </a:r>
            <a:br>
              <a:rPr lang="he-IL" sz="900" dirty="0"/>
            </a:br>
            <a:r>
              <a:rPr lang="he-IL" sz="900" dirty="0"/>
              <a:t>ואת שוכנת בליבי </a:t>
            </a:r>
            <a:br>
              <a:rPr lang="he-IL" sz="900" dirty="0"/>
            </a:br>
            <a:r>
              <a:rPr lang="he-IL" sz="900" dirty="0"/>
              <a:t>את לי השקט </a:t>
            </a:r>
            <a:r>
              <a:rPr lang="he-IL" sz="900" dirty="0" err="1"/>
              <a:t>איתך</a:t>
            </a:r>
            <a:r>
              <a:rPr lang="he-IL" sz="900" dirty="0"/>
              <a:t> זה שניים </a:t>
            </a:r>
            <a:br>
              <a:rPr lang="he-IL" sz="900" dirty="0"/>
            </a:br>
            <a:r>
              <a:rPr lang="he-IL" sz="900" dirty="0"/>
              <a:t>ואת יושבת בקרבי </a:t>
            </a:r>
            <a:br>
              <a:rPr lang="he-IL" sz="900" dirty="0"/>
            </a:br>
            <a:r>
              <a:rPr lang="he-IL" sz="900" dirty="0"/>
              <a:t/>
            </a:r>
            <a:br>
              <a:rPr lang="he-IL" sz="900" dirty="0"/>
            </a:br>
            <a:r>
              <a:rPr lang="he-IL" sz="900" dirty="0"/>
              <a:t>מכל הלבטים, בכל השינויים אני נשאר </a:t>
            </a:r>
            <a:r>
              <a:rPr lang="he-IL" sz="900" dirty="0" err="1"/>
              <a:t>איתך</a:t>
            </a:r>
            <a:r>
              <a:rPr lang="he-IL" sz="900" dirty="0"/>
              <a:t> </a:t>
            </a:r>
            <a:br>
              <a:rPr lang="he-IL" sz="900" dirty="0"/>
            </a:br>
            <a:r>
              <a:rPr lang="he-IL" sz="900" dirty="0"/>
              <a:t>בכל הניגונים, בכל הכיוונים אני נשאר שלך </a:t>
            </a:r>
            <a:br>
              <a:rPr lang="he-IL" sz="900" dirty="0"/>
            </a:br>
            <a:r>
              <a:rPr lang="he-IL" sz="900" dirty="0"/>
              <a:t/>
            </a:r>
            <a:br>
              <a:rPr lang="he-IL" sz="900" dirty="0"/>
            </a:br>
            <a:r>
              <a:rPr lang="he-IL" sz="900" dirty="0"/>
              <a:t>כי את, מה שהלב שלי בחר </a:t>
            </a:r>
            <a:br>
              <a:rPr lang="he-IL" sz="900" dirty="0"/>
            </a:br>
            <a:r>
              <a:rPr lang="he-IL" sz="900" dirty="0"/>
              <a:t>אחרי כל מה שהוא עבר, את </a:t>
            </a:r>
            <a:br>
              <a:rPr lang="he-IL" sz="900" dirty="0"/>
            </a:br>
            <a:r>
              <a:rPr lang="he-IL" sz="900" dirty="0"/>
              <a:t>כן את. מה שהלב שלי בחר </a:t>
            </a:r>
            <a:br>
              <a:rPr lang="he-IL" sz="900" dirty="0"/>
            </a:br>
            <a:r>
              <a:rPr lang="he-IL" sz="900" dirty="0"/>
              <a:t>ואל חיקך תמיד חזר, את. </a:t>
            </a:r>
            <a:br>
              <a:rPr lang="he-IL" sz="900" dirty="0"/>
            </a:br>
            <a:r>
              <a:rPr lang="he-IL" sz="900" dirty="0"/>
              <a:t/>
            </a:r>
            <a:br>
              <a:rPr lang="he-IL" sz="900" dirty="0"/>
            </a:br>
            <a:r>
              <a:rPr lang="he-IL" sz="900" dirty="0"/>
              <a:t>קרוב אלייך לרגשותייך </a:t>
            </a:r>
            <a:br>
              <a:rPr lang="he-IL" sz="900" dirty="0"/>
            </a:br>
            <a:r>
              <a:rPr lang="he-IL" sz="900" dirty="0" err="1"/>
              <a:t>ואיתך</a:t>
            </a:r>
            <a:r>
              <a:rPr lang="he-IL" sz="900" dirty="0"/>
              <a:t> זה </a:t>
            </a:r>
            <a:r>
              <a:rPr lang="he-IL" sz="900" dirty="0" err="1"/>
              <a:t>אמיתי</a:t>
            </a:r>
            <a:r>
              <a:rPr lang="he-IL" sz="900" dirty="0"/>
              <a:t> </a:t>
            </a:r>
            <a:br>
              <a:rPr lang="he-IL" sz="900" dirty="0"/>
            </a:br>
            <a:r>
              <a:rPr lang="he-IL" sz="900" dirty="0"/>
              <a:t>אנא סלחי לי אם לא אמרתי </a:t>
            </a:r>
            <a:br>
              <a:rPr lang="he-IL" sz="900" dirty="0"/>
            </a:br>
            <a:r>
              <a:rPr lang="he-IL" sz="900" dirty="0"/>
              <a:t>את בחדרי אהבתי </a:t>
            </a:r>
            <a:br>
              <a:rPr lang="he-IL" sz="900" dirty="0"/>
            </a:br>
            <a:r>
              <a:rPr lang="he-IL" sz="900" dirty="0"/>
              <a:t/>
            </a:r>
            <a:br>
              <a:rPr lang="he-IL" sz="900" dirty="0"/>
            </a:br>
            <a:r>
              <a:rPr lang="he-IL" sz="900" dirty="0"/>
              <a:t>מכל הלבטים... </a:t>
            </a:r>
            <a:br>
              <a:rPr lang="he-IL" sz="900" dirty="0"/>
            </a:br>
            <a:r>
              <a:rPr lang="he-IL" sz="900" dirty="0"/>
              <a:t>כי את... </a:t>
            </a:r>
            <a:br>
              <a:rPr lang="he-IL" sz="900" dirty="0"/>
            </a:br>
            <a:r>
              <a:rPr lang="he-IL" sz="900" dirty="0"/>
              <a:t/>
            </a:r>
            <a:br>
              <a:rPr lang="he-IL" sz="900" dirty="0"/>
            </a:br>
            <a:r>
              <a:rPr lang="he-IL" sz="900" dirty="0"/>
              <a:t>את מיוחדת אני יודע </a:t>
            </a:r>
            <a:br>
              <a:rPr lang="he-IL" sz="900" dirty="0"/>
            </a:br>
            <a:r>
              <a:rPr lang="he-IL" sz="900" dirty="0"/>
              <a:t>וזה הסוד שמחבר </a:t>
            </a:r>
            <a:br>
              <a:rPr lang="he-IL" sz="900" dirty="0"/>
            </a:br>
            <a:r>
              <a:rPr lang="he-IL" sz="900" dirty="0"/>
              <a:t>ובלעדייך בלי מילותייך </a:t>
            </a:r>
            <a:br>
              <a:rPr lang="he-IL" sz="900" dirty="0"/>
            </a:br>
            <a:r>
              <a:rPr lang="he-IL" sz="900" dirty="0"/>
              <a:t>אני נווד אני חסר </a:t>
            </a:r>
            <a:br>
              <a:rPr lang="he-IL" sz="900" dirty="0"/>
            </a:br>
            <a:r>
              <a:rPr lang="he-IL" sz="900" dirty="0"/>
              <a:t/>
            </a:r>
            <a:br>
              <a:rPr lang="he-IL" sz="900" dirty="0"/>
            </a:br>
            <a:r>
              <a:rPr lang="he-IL" sz="900" dirty="0"/>
              <a:t>מכל הלבטים... </a:t>
            </a:r>
            <a:br>
              <a:rPr lang="he-IL" sz="900" dirty="0"/>
            </a:br>
            <a:r>
              <a:rPr lang="he-IL" sz="900" dirty="0" smtClean="0"/>
              <a:t>כי </a:t>
            </a:r>
            <a:r>
              <a:rPr lang="he-IL" sz="900" dirty="0"/>
              <a:t>את...</a:t>
            </a:r>
          </a:p>
        </p:txBody>
      </p:sp>
      <p:grpSp>
        <p:nvGrpSpPr>
          <p:cNvPr id="12" name="קבוצה 11"/>
          <p:cNvGrpSpPr/>
          <p:nvPr/>
        </p:nvGrpSpPr>
        <p:grpSpPr>
          <a:xfrm>
            <a:off x="7212330" y="1944368"/>
            <a:ext cx="872303" cy="137607"/>
            <a:chOff x="7262944" y="2040842"/>
            <a:chExt cx="903529" cy="132979"/>
          </a:xfrm>
        </p:grpSpPr>
        <p:sp>
          <p:nvSpPr>
            <p:cNvPr id="8" name="לב 7"/>
            <p:cNvSpPr/>
            <p:nvPr/>
          </p:nvSpPr>
          <p:spPr>
            <a:xfrm>
              <a:off x="7998768"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לב 8"/>
            <p:cNvSpPr/>
            <p:nvPr/>
          </p:nvSpPr>
          <p:spPr>
            <a:xfrm>
              <a:off x="7749876"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לב 9"/>
            <p:cNvSpPr/>
            <p:nvPr/>
          </p:nvSpPr>
          <p:spPr>
            <a:xfrm>
              <a:off x="7516514" y="2042627"/>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לב 10"/>
            <p:cNvSpPr/>
            <p:nvPr/>
          </p:nvSpPr>
          <p:spPr>
            <a:xfrm>
              <a:off x="7262944"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13" name="קבוצה 12"/>
          <p:cNvGrpSpPr/>
          <p:nvPr/>
        </p:nvGrpSpPr>
        <p:grpSpPr>
          <a:xfrm>
            <a:off x="5601028" y="5568925"/>
            <a:ext cx="872303" cy="137607"/>
            <a:chOff x="7262944" y="2040842"/>
            <a:chExt cx="903529" cy="132979"/>
          </a:xfrm>
        </p:grpSpPr>
        <p:sp>
          <p:nvSpPr>
            <p:cNvPr id="14" name="לב 13"/>
            <p:cNvSpPr/>
            <p:nvPr/>
          </p:nvSpPr>
          <p:spPr>
            <a:xfrm>
              <a:off x="7998768"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לב 14"/>
            <p:cNvSpPr/>
            <p:nvPr/>
          </p:nvSpPr>
          <p:spPr>
            <a:xfrm>
              <a:off x="7749876"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לב 15"/>
            <p:cNvSpPr/>
            <p:nvPr/>
          </p:nvSpPr>
          <p:spPr>
            <a:xfrm>
              <a:off x="7516514" y="2042627"/>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לב 16"/>
            <p:cNvSpPr/>
            <p:nvPr/>
          </p:nvSpPr>
          <p:spPr>
            <a:xfrm>
              <a:off x="7262944"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18" name="קבוצה 17"/>
          <p:cNvGrpSpPr/>
          <p:nvPr/>
        </p:nvGrpSpPr>
        <p:grpSpPr>
          <a:xfrm>
            <a:off x="3741420" y="6216816"/>
            <a:ext cx="872303" cy="137607"/>
            <a:chOff x="7262944" y="2040842"/>
            <a:chExt cx="903529" cy="132979"/>
          </a:xfrm>
        </p:grpSpPr>
        <p:sp>
          <p:nvSpPr>
            <p:cNvPr id="19" name="לב 18"/>
            <p:cNvSpPr/>
            <p:nvPr/>
          </p:nvSpPr>
          <p:spPr>
            <a:xfrm>
              <a:off x="7998768"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לב 19"/>
            <p:cNvSpPr/>
            <p:nvPr/>
          </p:nvSpPr>
          <p:spPr>
            <a:xfrm>
              <a:off x="7749876"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1" name="לב 20"/>
            <p:cNvSpPr/>
            <p:nvPr/>
          </p:nvSpPr>
          <p:spPr>
            <a:xfrm>
              <a:off x="7516514" y="2042627"/>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לב 21"/>
            <p:cNvSpPr/>
            <p:nvPr/>
          </p:nvSpPr>
          <p:spPr>
            <a:xfrm>
              <a:off x="7262944" y="2040842"/>
              <a:ext cx="167705" cy="131194"/>
            </a:xfrm>
            <a:prstGeom prst="hear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23" name="מלבן 22"/>
          <p:cNvSpPr/>
          <p:nvPr/>
        </p:nvSpPr>
        <p:spPr>
          <a:xfrm>
            <a:off x="314375" y="1128420"/>
            <a:ext cx="2699385" cy="3287463"/>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anose="02010502060101010101" pitchFamily="2" charset="-79"/>
              </a:rPr>
              <a:t>ט"ו באב חג האהבה: </a:t>
            </a:r>
          </a:p>
          <a:p>
            <a:pPr>
              <a:spcAft>
                <a:spcPts val="600"/>
              </a:spcAft>
            </a:pPr>
            <a:r>
              <a:rPr lang="he-IL" sz="950" dirty="0" smtClean="0">
                <a:solidFill>
                  <a:schemeClr val="bg1"/>
                </a:solidFill>
                <a:latin typeface="Levenim MT" panose="02010502060101010101" pitchFamily="2" charset="-79"/>
              </a:rPr>
              <a:t>לא מעט מסורות נקשרו עם התאריך של אמצע חודש אב הוא חג האהבה ביהדות. למשל הוא היום שבו סלח האל לבני ישראל על חטא המרגלים, היום בו הותרו שבטי ישראל מן האיסור לשאת את בנות שבט בנימין, יום הסרת השומרים אשר אסרו על בני ממלכת ישראל לעלות לבית המקדש לאחר פירוד הממלכות ועוד. לכל המסורות יש נושא משותף והוא המעבר מקושי, עצב וגזירה לשמחה אהבה ורווחה. על פי המסורת היהודית אהבה בין האל לעמו ובין אדם לזולתו. </a:t>
            </a:r>
          </a:p>
          <a:p>
            <a:pPr>
              <a:spcAft>
                <a:spcPts val="600"/>
              </a:spcAft>
            </a:pPr>
            <a:r>
              <a:rPr lang="he-IL" sz="950" dirty="0" smtClean="0">
                <a:solidFill>
                  <a:schemeClr val="bg1"/>
                </a:solidFill>
                <a:latin typeface="Levenim MT" panose="02010502060101010101" pitchFamily="2" charset="-79"/>
              </a:rPr>
              <a:t>בעבר היה ט"ו באב חג של ממש בו היו לובשים בגדים לבנים ויוצאים לחולל בכרמים ואולי אף למצוא אהבה. יש שמקשרים את מנהגים אלו לחגיגות סיום הקציר וחגיגות </a:t>
            </a:r>
            <a:r>
              <a:rPr lang="he-IL" sz="950" dirty="0" err="1" smtClean="0">
                <a:solidFill>
                  <a:schemeClr val="bg1"/>
                </a:solidFill>
                <a:latin typeface="Levenim MT" panose="02010502060101010101" pitchFamily="2" charset="-79"/>
              </a:rPr>
              <a:t>הבציר</a:t>
            </a:r>
            <a:r>
              <a:rPr lang="he-IL" sz="950" dirty="0" smtClean="0">
                <a:solidFill>
                  <a:schemeClr val="bg1"/>
                </a:solidFill>
                <a:latin typeface="Levenim MT" panose="02010502060101010101" pitchFamily="2" charset="-79"/>
              </a:rPr>
              <a:t>, ויש המקשרים את ההילולה בכרמים לחג פגאני לכבוד אל היין דיוניסוס.</a:t>
            </a:r>
          </a:p>
          <a:p>
            <a:pPr>
              <a:spcAft>
                <a:spcPts val="600"/>
              </a:spcAft>
            </a:pPr>
            <a:r>
              <a:rPr lang="he-IL" sz="950" dirty="0" smtClean="0">
                <a:solidFill>
                  <a:schemeClr val="bg1"/>
                </a:solidFill>
                <a:latin typeface="Levenim MT" panose="02010502060101010101" pitchFamily="2" charset="-79"/>
              </a:rPr>
              <a:t>חז"ל אמרו "לא היו ימים טובים לישראל כט"ו באב וכיום הכיפורים..." (תענית ל"א) ואכן יש הרואים בחג ציון להתחיל את חשבון הנפש לקראת יום הכיפורים, יחד עם יום המסמל סיום תקופת הקיץ ומחשבות על התחדשות זוגית, חקלאית ורוחנית. </a:t>
            </a:r>
          </a:p>
          <a:p>
            <a:pPr>
              <a:lnSpc>
                <a:spcPct val="150000"/>
              </a:lnSpc>
            </a:pPr>
            <a:r>
              <a:rPr lang="he-IL" sz="950" dirty="0" smtClean="0">
                <a:solidFill>
                  <a:schemeClr val="bg1"/>
                </a:solidFill>
                <a:latin typeface="Levenim MT" panose="02010502060101010101" pitchFamily="2" charset="-79"/>
                <a:cs typeface="Levenim MT" panose="02010502060101010101" pitchFamily="2" charset="-79"/>
              </a:rPr>
              <a:t> </a:t>
            </a:r>
            <a:endParaRPr lang="he-IL" sz="950" dirty="0">
              <a:solidFill>
                <a:schemeClr val="bg1"/>
              </a:solidFill>
              <a:latin typeface="Levenim MT" panose="02010502060101010101" pitchFamily="2" charset="-79"/>
              <a:cs typeface="Levenim MT" panose="02010502060101010101" pitchFamily="2" charset="-79"/>
            </a:endParaRPr>
          </a:p>
        </p:txBody>
      </p:sp>
      <p:pic>
        <p:nvPicPr>
          <p:cNvPr id="25" name="תמונה 24"/>
          <p:cNvPicPr>
            <a:picLocks noChangeAspect="1"/>
          </p:cNvPicPr>
          <p:nvPr/>
        </p:nvPicPr>
        <p:blipFill>
          <a:blip r:embed="rId2"/>
          <a:stretch>
            <a:fillRect/>
          </a:stretch>
        </p:blipFill>
        <p:spPr>
          <a:xfrm>
            <a:off x="341057" y="4682799"/>
            <a:ext cx="2619375" cy="1743075"/>
          </a:xfrm>
          <a:prstGeom prst="rect">
            <a:avLst/>
          </a:prstGeom>
        </p:spPr>
      </p:pic>
    </p:spTree>
    <p:extLst>
      <p:ext uri="{BB962C8B-B14F-4D97-AF65-F5344CB8AC3E}">
        <p14:creationId xmlns:p14="http://schemas.microsoft.com/office/powerpoint/2010/main" val="1362503271"/>
      </p:ext>
    </p:extLst>
  </p:cSld>
  <p:clrMapOvr>
    <a:masterClrMapping/>
  </p:clrMapOvr>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4165</TotalTime>
  <Words>832</Words>
  <Application>Microsoft Office PowerPoint</Application>
  <PresentationFormat>A4 Paper (210x297 mm)</PresentationFormat>
  <Paragraphs>58</Paragraphs>
  <Slides>2</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vt:i4>
      </vt:variant>
    </vt:vector>
  </HeadingPairs>
  <TitlesOfParts>
    <vt:vector size="6" baseType="lpstr">
      <vt:lpstr>Arial</vt:lpstr>
      <vt:lpstr>Calibri</vt:lpstr>
      <vt:lpstr>Levenim MT</vt:lpstr>
      <vt:lpstr>1_ערכת נושא Office</vt:lpstr>
      <vt:lpstr>שיעור דו שבועי סדרת קיץ – ט"ו באב</vt:lpstr>
      <vt:lpstr>שירי אהבה....</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אפרת אינדיג</cp:lastModifiedBy>
  <cp:revision>101</cp:revision>
  <cp:lastPrinted>2016-01-02T09:56:53Z</cp:lastPrinted>
  <dcterms:created xsi:type="dcterms:W3CDTF">2016-01-01T12:13:36Z</dcterms:created>
  <dcterms:modified xsi:type="dcterms:W3CDTF">2017-08-03T20:13:39Z</dcterms:modified>
</cp:coreProperties>
</file>