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87" d="100"/>
          <a:sy n="87" d="100"/>
        </p:scale>
        <p:origin x="1146" y="-498"/>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cs typeface="+mn-cs"/>
              </a:rPr>
              <a:t>שבועות</a:t>
            </a:r>
            <a:endParaRPr lang="he-IL" dirty="0">
              <a:cs typeface="+mn-cs"/>
            </a:endParaRPr>
          </a:p>
        </p:txBody>
      </p:sp>
      <p:sp>
        <p:nvSpPr>
          <p:cNvPr id="12" name="מלבן 11"/>
          <p:cNvSpPr/>
          <p:nvPr/>
        </p:nvSpPr>
        <p:spPr>
          <a:xfrm>
            <a:off x="6682740" y="860128"/>
            <a:ext cx="2796540" cy="1785102"/>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00" b="1" dirty="0" smtClean="0">
                <a:solidFill>
                  <a:schemeClr val="bg1"/>
                </a:solidFill>
                <a:latin typeface="Levenim MT" panose="02010502060101010101" pitchFamily="2" charset="-79"/>
              </a:rPr>
              <a:t>רקע</a:t>
            </a:r>
          </a:p>
          <a:p>
            <a:r>
              <a:rPr lang="he-IL" sz="900" dirty="0"/>
              <a:t>התורה ניתנה לבני ישראל בתקופת הנדודים במדבר, אך </a:t>
            </a:r>
            <a:r>
              <a:rPr lang="he-IL" sz="900" dirty="0" smtClean="0"/>
              <a:t>תיארה גם חוקים </a:t>
            </a:r>
            <a:r>
              <a:rPr lang="he-IL" sz="900" dirty="0"/>
              <a:t>במציאות שעתידה לבוא </a:t>
            </a:r>
            <a:r>
              <a:rPr lang="he-IL" sz="900" dirty="0" smtClean="0"/>
              <a:t>, ביניהם מצוות הבאת הביכורים לבית המקדש. בשנת </a:t>
            </a:r>
            <a:r>
              <a:rPr lang="he-IL" sz="900" dirty="0"/>
              <a:t>1924 </a:t>
            </a:r>
            <a:r>
              <a:rPr lang="he-IL" sz="900" dirty="0" smtClean="0"/>
              <a:t>החלו חגיגות ביכורים בכל רחבי ההתיישבות העובדת, והחג קיבל משמעות של חג </a:t>
            </a:r>
            <a:r>
              <a:rPr lang="he-IL" sz="900" dirty="0"/>
              <a:t>הטבע וההצלחה החקלאית. </a:t>
            </a:r>
            <a:r>
              <a:rPr lang="he-IL" sz="900" dirty="0" smtClean="0"/>
              <a:t>חילונו </a:t>
            </a:r>
            <a:r>
              <a:rPr lang="he-IL" sz="900" dirty="0"/>
              <a:t>הנועז של החג בא לידי ביטוי באנלוגיה שנוצרה בין הבאת הביכורים לבית המקדש לבין הבאתם אל "הקרן הקיימת לישראל" שעסקה ב"גאולת הקרקע" ובהבטחת בסיסו הטריטוריאלי של המפעל הציוני</a:t>
            </a:r>
            <a:r>
              <a:rPr lang="he-IL" sz="900" dirty="0" smtClean="0"/>
              <a:t>. כיצד התקבל חידוש זה, ומה מקורותיהן המוסריים של מצוות החג? על כך נדון בדף לימוד זה.</a:t>
            </a:r>
            <a:endParaRPr lang="en-US" sz="900" dirty="0"/>
          </a:p>
        </p:txBody>
      </p:sp>
      <p:sp>
        <p:nvSpPr>
          <p:cNvPr id="13" name="מלבן 12"/>
          <p:cNvSpPr/>
          <p:nvPr/>
        </p:nvSpPr>
        <p:spPr>
          <a:xfrm>
            <a:off x="6682740" y="2653676"/>
            <a:ext cx="2796540" cy="3382982"/>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700" b="1" dirty="0">
                <a:solidFill>
                  <a:schemeClr val="bg2">
                    <a:lumMod val="25000"/>
                  </a:schemeClr>
                </a:solidFill>
                <a:latin typeface="Levenim MT" panose="02010502060101010101" pitchFamily="2" charset="-79"/>
              </a:rPr>
              <a:t>שאלות לעיון והעמקה: </a:t>
            </a:r>
          </a:p>
          <a:p>
            <a:pPr marL="228600" indent="-228600">
              <a:spcAft>
                <a:spcPts val="600"/>
              </a:spcAft>
              <a:buAutoNum type="arabicPeriod"/>
            </a:pPr>
            <a:r>
              <a:rPr lang="he-IL" sz="800" b="1" dirty="0" smtClean="0">
                <a:solidFill>
                  <a:schemeClr val="bg2">
                    <a:lumMod val="25000"/>
                  </a:schemeClr>
                </a:solidFill>
                <a:latin typeface="Levenim MT" panose="02010502060101010101" pitchFamily="2" charset="-79"/>
              </a:rPr>
              <a:t>מצוות הביכורים בתורה</a:t>
            </a:r>
          </a:p>
          <a:p>
            <a:pPr>
              <a:spcAft>
                <a:spcPts val="600"/>
              </a:spcAft>
            </a:pPr>
            <a:r>
              <a:rPr lang="he-IL" sz="700" dirty="0" smtClean="0">
                <a:solidFill>
                  <a:schemeClr val="bg2">
                    <a:lumMod val="25000"/>
                  </a:schemeClr>
                </a:solidFill>
              </a:rPr>
              <a:t>א. </a:t>
            </a:r>
            <a:r>
              <a:rPr lang="he-IL" sz="800" dirty="0" smtClean="0">
                <a:solidFill>
                  <a:schemeClr val="bg2">
                    <a:lumMod val="25000"/>
                  </a:schemeClr>
                </a:solidFill>
              </a:rPr>
              <a:t>מצוות </a:t>
            </a:r>
            <a:r>
              <a:rPr lang="he-IL" sz="800" dirty="0" smtClean="0">
                <a:solidFill>
                  <a:schemeClr val="bg2">
                    <a:lumMod val="25000"/>
                  </a:schemeClr>
                </a:solidFill>
              </a:rPr>
              <a:t>הבאת הביכורים ניתנה </a:t>
            </a:r>
            <a:r>
              <a:rPr lang="he-IL" sz="800" dirty="0">
                <a:solidFill>
                  <a:schemeClr val="bg2">
                    <a:lumMod val="25000"/>
                  </a:schemeClr>
                </a:solidFill>
              </a:rPr>
              <a:t>לבני ישראל בטרם התיישבו </a:t>
            </a:r>
            <a:r>
              <a:rPr lang="he-IL" sz="800" dirty="0" smtClean="0">
                <a:solidFill>
                  <a:schemeClr val="bg2">
                    <a:lumMod val="25000"/>
                  </a:schemeClr>
                </a:solidFill>
              </a:rPr>
              <a:t>בארץ והחלו לעבד את אדמתה – אם כן, אילו </a:t>
            </a:r>
            <a:r>
              <a:rPr lang="he-IL" sz="800" dirty="0" smtClean="0">
                <a:solidFill>
                  <a:schemeClr val="bg2">
                    <a:lumMod val="25000"/>
                  </a:schemeClr>
                </a:solidFill>
              </a:rPr>
              <a:t>אידיאלים </a:t>
            </a:r>
            <a:r>
              <a:rPr lang="he-IL" sz="800" dirty="0">
                <a:solidFill>
                  <a:schemeClr val="bg2">
                    <a:lumMod val="25000"/>
                  </a:schemeClr>
                </a:solidFill>
              </a:rPr>
              <a:t>מבקשת </a:t>
            </a:r>
            <a:r>
              <a:rPr lang="he-IL" sz="800" dirty="0" smtClean="0">
                <a:solidFill>
                  <a:schemeClr val="bg2">
                    <a:lumMod val="25000"/>
                  </a:schemeClr>
                </a:solidFill>
              </a:rPr>
              <a:t>מצווה זו ואופן הביצוע שלה </a:t>
            </a:r>
            <a:r>
              <a:rPr lang="he-IL" sz="800" dirty="0" smtClean="0">
                <a:solidFill>
                  <a:schemeClr val="bg2">
                    <a:lumMod val="25000"/>
                  </a:schemeClr>
                </a:solidFill>
              </a:rPr>
              <a:t>להטמיע בעם?</a:t>
            </a:r>
            <a:endParaRPr lang="he-IL" sz="800" dirty="0" smtClean="0">
              <a:solidFill>
                <a:schemeClr val="bg2">
                  <a:lumMod val="25000"/>
                </a:schemeClr>
              </a:solidFill>
            </a:endParaRPr>
          </a:p>
          <a:p>
            <a:pPr>
              <a:spcAft>
                <a:spcPts val="600"/>
              </a:spcAft>
            </a:pPr>
            <a:r>
              <a:rPr lang="he-IL" sz="800" b="1" dirty="0" smtClean="0">
                <a:solidFill>
                  <a:schemeClr val="bg2">
                    <a:lumMod val="25000"/>
                  </a:schemeClr>
                </a:solidFill>
              </a:rPr>
              <a:t>2. מצוות הביכורים כפעולה של דאגה לאחר</a:t>
            </a:r>
            <a:endParaRPr lang="he-IL" sz="800" b="1" dirty="0">
              <a:solidFill>
                <a:schemeClr val="bg2">
                  <a:lumMod val="25000"/>
                </a:schemeClr>
              </a:solidFill>
            </a:endParaRPr>
          </a:p>
          <a:p>
            <a:r>
              <a:rPr lang="he-IL" sz="800" dirty="0" smtClean="0">
                <a:solidFill>
                  <a:schemeClr val="bg2">
                    <a:lumMod val="25000"/>
                  </a:schemeClr>
                </a:solidFill>
              </a:rPr>
              <a:t>ב. לדעת </a:t>
            </a:r>
            <a:r>
              <a:rPr lang="he-IL" sz="800" dirty="0" smtClean="0">
                <a:solidFill>
                  <a:schemeClr val="bg2">
                    <a:lumMod val="25000"/>
                  </a:schemeClr>
                </a:solidFill>
              </a:rPr>
              <a:t>חלק מהפרשנים, </a:t>
            </a:r>
            <a:r>
              <a:rPr lang="he-IL" sz="800" dirty="0">
                <a:solidFill>
                  <a:schemeClr val="bg2">
                    <a:lumMod val="25000"/>
                  </a:schemeClr>
                </a:solidFill>
              </a:rPr>
              <a:t>מצוות הביכורים נועדה כנגד מידות התאווה והגאווה</a:t>
            </a:r>
            <a:r>
              <a:rPr lang="he-IL" sz="800" dirty="0" smtClean="0">
                <a:solidFill>
                  <a:schemeClr val="bg2">
                    <a:lumMod val="25000"/>
                  </a:schemeClr>
                </a:solidFill>
              </a:rPr>
              <a:t>. מה לדעתכם/ן חש חקלאי </a:t>
            </a:r>
            <a:r>
              <a:rPr lang="he-IL" sz="800" dirty="0">
                <a:solidFill>
                  <a:schemeClr val="bg2">
                    <a:lumMod val="25000"/>
                  </a:schemeClr>
                </a:solidFill>
              </a:rPr>
              <a:t>הרואה לראשונה את התאנה מבכירה, את  אשכול הענבים </a:t>
            </a:r>
            <a:r>
              <a:rPr lang="he-IL" sz="800" dirty="0" smtClean="0">
                <a:solidFill>
                  <a:schemeClr val="bg2">
                    <a:lumMod val="25000"/>
                  </a:schemeClr>
                </a:solidFill>
              </a:rPr>
              <a:t>הראשון, ויודע כי עליו למסור אותם? </a:t>
            </a:r>
          </a:p>
          <a:p>
            <a:endParaRPr lang="he-IL" sz="800" dirty="0">
              <a:solidFill>
                <a:schemeClr val="bg2">
                  <a:lumMod val="25000"/>
                </a:schemeClr>
              </a:solidFill>
            </a:endParaRPr>
          </a:p>
          <a:p>
            <a:r>
              <a:rPr lang="he-IL" sz="800" dirty="0" smtClean="0">
                <a:solidFill>
                  <a:schemeClr val="bg2">
                    <a:lumMod val="25000"/>
                  </a:schemeClr>
                </a:solidFill>
              </a:rPr>
              <a:t>ג. האם יצא לכם למסור משהו שאתם יצרתם או עמלתם עליו רבות? אילו</a:t>
            </a:r>
            <a:r>
              <a:rPr lang="he-IL" sz="800" dirty="0">
                <a:solidFill>
                  <a:schemeClr val="bg2">
                    <a:lumMod val="25000"/>
                  </a:schemeClr>
                </a:solidFill>
              </a:rPr>
              <a:t> </a:t>
            </a:r>
            <a:r>
              <a:rPr lang="he-IL" sz="800" dirty="0" smtClean="0">
                <a:solidFill>
                  <a:schemeClr val="bg2">
                    <a:lumMod val="25000"/>
                  </a:schemeClr>
                </a:solidFill>
              </a:rPr>
              <a:t>מידות </a:t>
            </a:r>
            <a:r>
              <a:rPr lang="he-IL" sz="800" dirty="0">
                <a:solidFill>
                  <a:schemeClr val="bg2">
                    <a:lumMod val="25000"/>
                  </a:schemeClr>
                </a:solidFill>
              </a:rPr>
              <a:t>בנפש האדם נחוצות לשם קיום מצווה זו</a:t>
            </a:r>
            <a:r>
              <a:rPr lang="he-IL" sz="800" dirty="0" smtClean="0">
                <a:solidFill>
                  <a:schemeClr val="bg2">
                    <a:lumMod val="25000"/>
                  </a:schemeClr>
                </a:solidFill>
              </a:rPr>
              <a:t>?</a:t>
            </a:r>
          </a:p>
          <a:p>
            <a:endParaRPr lang="he-IL" sz="800" dirty="0">
              <a:solidFill>
                <a:schemeClr val="bg2">
                  <a:lumMod val="25000"/>
                </a:schemeClr>
              </a:solidFill>
            </a:endParaRPr>
          </a:p>
          <a:p>
            <a:pPr>
              <a:spcAft>
                <a:spcPts val="600"/>
              </a:spcAft>
            </a:pPr>
            <a:r>
              <a:rPr lang="he-IL" sz="800" b="1" dirty="0" smtClean="0">
                <a:solidFill>
                  <a:schemeClr val="bg2">
                    <a:lumMod val="25000"/>
                  </a:schemeClr>
                </a:solidFill>
              </a:rPr>
              <a:t>3. </a:t>
            </a:r>
            <a:r>
              <a:rPr lang="he-IL" sz="800" b="1" dirty="0">
                <a:solidFill>
                  <a:schemeClr val="bg2">
                    <a:lumMod val="25000"/>
                  </a:schemeClr>
                </a:solidFill>
              </a:rPr>
              <a:t>חגיגה דתית וחגיגה חילונית</a:t>
            </a:r>
          </a:p>
          <a:p>
            <a:r>
              <a:rPr lang="he-IL" sz="800" dirty="0" smtClean="0">
                <a:solidFill>
                  <a:schemeClr val="bg2">
                    <a:lumMod val="25000"/>
                  </a:schemeClr>
                </a:solidFill>
              </a:rPr>
              <a:t>ד.  הקטע  </a:t>
            </a:r>
            <a:r>
              <a:rPr lang="he-IL" sz="800" dirty="0">
                <a:solidFill>
                  <a:schemeClr val="bg2">
                    <a:lumMod val="25000"/>
                  </a:schemeClr>
                </a:solidFill>
              </a:rPr>
              <a:t>מתאר שינוי בתפיסת הסמכות לקביעת תכני חג השבועות, ואולי אף בכלל בעולם היהודי. </a:t>
            </a:r>
            <a:r>
              <a:rPr lang="he-IL" sz="800" dirty="0">
                <a:solidFill>
                  <a:schemeClr val="bg2">
                    <a:lumMod val="25000"/>
                  </a:schemeClr>
                </a:solidFill>
              </a:rPr>
              <a:t>האם לדעתכם יש מקום לחגוג את החג בדרכים שונות וליצוק תכנים חדשים לחגי התורה</a:t>
            </a:r>
            <a:r>
              <a:rPr lang="he-IL" sz="800" dirty="0" smtClean="0">
                <a:solidFill>
                  <a:schemeClr val="bg2">
                    <a:lumMod val="25000"/>
                  </a:schemeClr>
                </a:solidFill>
              </a:rPr>
              <a:t>?</a:t>
            </a:r>
          </a:p>
          <a:p>
            <a:endParaRPr lang="he-IL" sz="800" dirty="0" smtClean="0">
              <a:solidFill>
                <a:schemeClr val="bg2">
                  <a:lumMod val="25000"/>
                </a:schemeClr>
              </a:solidFill>
            </a:endParaRPr>
          </a:p>
          <a:p>
            <a:r>
              <a:rPr lang="he-IL" sz="800" dirty="0" smtClean="0">
                <a:solidFill>
                  <a:schemeClr val="bg2">
                    <a:lumMod val="25000"/>
                  </a:schemeClr>
                </a:solidFill>
              </a:rPr>
              <a:t>ה. אילו שינוים יכולים להביא עמם יציקת תכנים חדשים לחגי התורה? התייחסו למגוון נקודות מבט</a:t>
            </a:r>
          </a:p>
          <a:p>
            <a:endParaRPr lang="he-IL" sz="800" dirty="0">
              <a:solidFill>
                <a:schemeClr val="bg2">
                  <a:lumMod val="25000"/>
                </a:schemeClr>
              </a:solidFill>
            </a:endParaRPr>
          </a:p>
          <a:p>
            <a:r>
              <a:rPr lang="he-IL" sz="800" dirty="0" smtClean="0">
                <a:solidFill>
                  <a:schemeClr val="bg2">
                    <a:lumMod val="25000"/>
                  </a:schemeClr>
                </a:solidFill>
              </a:rPr>
              <a:t>ו</a:t>
            </a:r>
            <a:r>
              <a:rPr lang="he-IL" sz="800" dirty="0" smtClean="0">
                <a:solidFill>
                  <a:schemeClr val="bg2">
                    <a:lumMod val="25000"/>
                  </a:schemeClr>
                </a:solidFill>
              </a:rPr>
              <a:t>.  עד </a:t>
            </a:r>
            <a:r>
              <a:rPr lang="he-IL" sz="800" dirty="0">
                <a:solidFill>
                  <a:schemeClr val="bg2">
                    <a:lumMod val="25000"/>
                  </a:schemeClr>
                </a:solidFill>
              </a:rPr>
              <a:t>כמה </a:t>
            </a:r>
            <a:r>
              <a:rPr lang="he-IL" sz="800" dirty="0" smtClean="0">
                <a:solidFill>
                  <a:schemeClr val="bg2">
                    <a:lumMod val="25000"/>
                  </a:schemeClr>
                </a:solidFill>
              </a:rPr>
              <a:t>ובאיזה אופן </a:t>
            </a:r>
            <a:r>
              <a:rPr lang="he-IL" sz="800" dirty="0" smtClean="0">
                <a:solidFill>
                  <a:schemeClr val="bg2">
                    <a:lumMod val="25000"/>
                  </a:schemeClr>
                </a:solidFill>
              </a:rPr>
              <a:t>וויכוח </a:t>
            </a:r>
            <a:r>
              <a:rPr lang="he-IL" sz="800" dirty="0" smtClean="0">
                <a:solidFill>
                  <a:schemeClr val="bg2">
                    <a:lumMod val="25000"/>
                  </a:schemeClr>
                </a:solidFill>
              </a:rPr>
              <a:t>זה משנות </a:t>
            </a:r>
            <a:r>
              <a:rPr lang="he-IL" sz="800" dirty="0">
                <a:solidFill>
                  <a:schemeClr val="bg2">
                    <a:lumMod val="25000"/>
                  </a:schemeClr>
                </a:solidFill>
              </a:rPr>
              <a:t>העשרים והשלושים </a:t>
            </a:r>
            <a:r>
              <a:rPr lang="he-IL" sz="800" dirty="0" smtClean="0">
                <a:solidFill>
                  <a:schemeClr val="bg2">
                    <a:lumMod val="25000"/>
                  </a:schemeClr>
                </a:solidFill>
              </a:rPr>
              <a:t>קיים ורלוונטי גם בימינו</a:t>
            </a:r>
            <a:r>
              <a:rPr lang="he-IL" sz="800" dirty="0">
                <a:solidFill>
                  <a:schemeClr val="bg2">
                    <a:lumMod val="25000"/>
                  </a:schemeClr>
                </a:solidFill>
              </a:rPr>
              <a:t>? </a:t>
            </a:r>
          </a:p>
          <a:p>
            <a:endParaRPr lang="he-IL" sz="800" dirty="0"/>
          </a:p>
        </p:txBody>
      </p:sp>
      <p:sp>
        <p:nvSpPr>
          <p:cNvPr id="14" name="מלבן 13"/>
          <p:cNvSpPr/>
          <p:nvPr/>
        </p:nvSpPr>
        <p:spPr>
          <a:xfrm>
            <a:off x="4513385" y="990600"/>
            <a:ext cx="2026324" cy="5867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spcAft>
                <a:spcPts val="600"/>
              </a:spcAft>
            </a:pPr>
            <a:r>
              <a:rPr lang="he-IL" sz="1100" b="1" dirty="0">
                <a:solidFill>
                  <a:schemeClr val="accent2">
                    <a:lumMod val="50000"/>
                  </a:schemeClr>
                </a:solidFill>
                <a:latin typeface="Levenim MT" panose="02010502060101010101" pitchFamily="2" charset="-79"/>
              </a:rPr>
              <a:t>א. </a:t>
            </a:r>
            <a:r>
              <a:rPr lang="he-IL" sz="1100" b="1" dirty="0" smtClean="0">
                <a:solidFill>
                  <a:schemeClr val="accent2">
                    <a:lumMod val="50000"/>
                  </a:schemeClr>
                </a:solidFill>
                <a:latin typeface="Levenim MT" panose="02010502060101010101" pitchFamily="2" charset="-79"/>
              </a:rPr>
              <a:t>מצוות הביכורים בתורה</a:t>
            </a:r>
            <a:endParaRPr lang="he-IL" sz="1100" b="1" dirty="0">
              <a:solidFill>
                <a:schemeClr val="accent2">
                  <a:lumMod val="50000"/>
                </a:schemeClr>
              </a:solidFill>
              <a:latin typeface="Levenim MT" panose="02010502060101010101" pitchFamily="2" charset="-79"/>
            </a:endParaRPr>
          </a:p>
          <a:p>
            <a:pPr algn="just">
              <a:lnSpc>
                <a:spcPts val="1000"/>
              </a:lnSpc>
            </a:pPr>
            <a:endParaRPr lang="he-IL" sz="1000" i="1" dirty="0" smtClean="0">
              <a:solidFill>
                <a:schemeClr val="accent2">
                  <a:lumMod val="50000"/>
                </a:schemeClr>
              </a:solidFill>
              <a:latin typeface="Levenim MT" panose="02010502060101010101" pitchFamily="2" charset="-79"/>
            </a:endParaRPr>
          </a:p>
          <a:p>
            <a:pPr algn="just"/>
            <a:endParaRPr lang="he-IL" sz="1100" b="1" dirty="0" smtClean="0">
              <a:solidFill>
                <a:schemeClr val="accent2">
                  <a:lumMod val="50000"/>
                </a:schemeClr>
              </a:solidFill>
            </a:endParaRPr>
          </a:p>
          <a:p>
            <a:pPr algn="just"/>
            <a:r>
              <a:rPr lang="he-IL" sz="1100" b="1" dirty="0" smtClean="0">
                <a:solidFill>
                  <a:schemeClr val="accent2">
                    <a:lumMod val="50000"/>
                  </a:schemeClr>
                </a:solidFill>
              </a:rPr>
              <a:t>א</a:t>
            </a:r>
            <a:r>
              <a:rPr lang="he-IL" sz="1100" dirty="0">
                <a:solidFill>
                  <a:schemeClr val="accent2">
                    <a:lumMod val="50000"/>
                  </a:schemeClr>
                </a:solidFill>
              </a:rPr>
              <a:t> וְהָיָה כִּי-תָבוֹא אֶל-הָאָרֶץ אֲשֶׁר ה' </a:t>
            </a:r>
            <a:r>
              <a:rPr lang="he-IL" sz="1100" dirty="0" err="1">
                <a:solidFill>
                  <a:schemeClr val="accent2">
                    <a:lumMod val="50000"/>
                  </a:schemeClr>
                </a:solidFill>
              </a:rPr>
              <a:t>אֱלֹהֶיך</a:t>
            </a:r>
            <a:r>
              <a:rPr lang="he-IL" sz="1100" dirty="0">
                <a:solidFill>
                  <a:schemeClr val="accent2">
                    <a:lumMod val="50000"/>
                  </a:schemeClr>
                </a:solidFill>
              </a:rPr>
              <a:t>ָ נֹתֵן לְךָ נַחֲלָה וִירִשְׁתָּהּ וְיָשַׁבְתָּ בָּהּ: </a:t>
            </a:r>
            <a:r>
              <a:rPr lang="he-IL" sz="1100" b="1" dirty="0">
                <a:solidFill>
                  <a:schemeClr val="accent2">
                    <a:lumMod val="50000"/>
                  </a:schemeClr>
                </a:solidFill>
              </a:rPr>
              <a:t>ב</a:t>
            </a:r>
            <a:r>
              <a:rPr lang="he-IL" sz="1100" dirty="0">
                <a:solidFill>
                  <a:schemeClr val="accent2">
                    <a:lumMod val="50000"/>
                  </a:schemeClr>
                </a:solidFill>
              </a:rPr>
              <a:t> וְלָקַחְתָּ מֵרֵאשִׁית  כָּל-פְּרִי הָאֲדָמָה אֲשֶׁר תָּבִיא מֵאַרְצְךָ אֲשֶׁר ה' </a:t>
            </a:r>
            <a:r>
              <a:rPr lang="he-IL" sz="1100" dirty="0" err="1">
                <a:solidFill>
                  <a:schemeClr val="accent2">
                    <a:lumMod val="50000"/>
                  </a:schemeClr>
                </a:solidFill>
              </a:rPr>
              <a:t>אֱלֹהֶיך</a:t>
            </a:r>
            <a:r>
              <a:rPr lang="he-IL" sz="1100" dirty="0">
                <a:solidFill>
                  <a:schemeClr val="accent2">
                    <a:lumMod val="50000"/>
                  </a:schemeClr>
                </a:solidFill>
              </a:rPr>
              <a:t>ָ נֹתֵן לָךְ וְשַׂמְתָּ בַטֶּנֶא וְהָלַכְתָּ אֶל-הַמָּקוֹם אֲשֶׁר יִבְחַר ה' </a:t>
            </a:r>
            <a:r>
              <a:rPr lang="he-IL" sz="1100" dirty="0" err="1">
                <a:solidFill>
                  <a:schemeClr val="accent2">
                    <a:lumMod val="50000"/>
                  </a:schemeClr>
                </a:solidFill>
              </a:rPr>
              <a:t>אֱלֹהֶיך</a:t>
            </a:r>
            <a:r>
              <a:rPr lang="he-IL" sz="1100" dirty="0">
                <a:solidFill>
                  <a:schemeClr val="accent2">
                    <a:lumMod val="50000"/>
                  </a:schemeClr>
                </a:solidFill>
              </a:rPr>
              <a:t>ָ לְשַׁכֵּן שְׁמוֹ שָׁם: </a:t>
            </a:r>
            <a:r>
              <a:rPr lang="he-IL" sz="1100" b="1" dirty="0">
                <a:solidFill>
                  <a:schemeClr val="accent2">
                    <a:lumMod val="50000"/>
                  </a:schemeClr>
                </a:solidFill>
              </a:rPr>
              <a:t>ג </a:t>
            </a:r>
            <a:r>
              <a:rPr lang="he-IL" sz="1100" dirty="0">
                <a:solidFill>
                  <a:schemeClr val="accent2">
                    <a:lumMod val="50000"/>
                  </a:schemeClr>
                </a:solidFill>
              </a:rPr>
              <a:t>וּבָאתָ אֶל-הַכֹּהֵן אֲשֶׁר יִהְיֶה בַּיָּמִים הָהֵם וְאָמַרְתָּ אֵלָיו הִגַּדְתִּי הַיּוֹם לה' </a:t>
            </a:r>
            <a:r>
              <a:rPr lang="he-IL" sz="1100" dirty="0" err="1">
                <a:solidFill>
                  <a:schemeClr val="accent2">
                    <a:lumMod val="50000"/>
                  </a:schemeClr>
                </a:solidFill>
              </a:rPr>
              <a:t>אֱלֹהֶיך</a:t>
            </a:r>
            <a:r>
              <a:rPr lang="he-IL" sz="1100" dirty="0">
                <a:solidFill>
                  <a:schemeClr val="accent2">
                    <a:lumMod val="50000"/>
                  </a:schemeClr>
                </a:solidFill>
              </a:rPr>
              <a:t>ָ כִּי-בָאתִי אֶל-הָאָרֶץ אֲשֶׁר נִשְׁבַּע ה' </a:t>
            </a:r>
            <a:r>
              <a:rPr lang="he-IL" sz="1100" dirty="0" err="1">
                <a:solidFill>
                  <a:schemeClr val="accent2">
                    <a:lumMod val="50000"/>
                  </a:schemeClr>
                </a:solidFill>
              </a:rPr>
              <a:t>לַאֲבֹתֵינו</a:t>
            </a:r>
            <a:r>
              <a:rPr lang="he-IL" sz="1100" dirty="0">
                <a:solidFill>
                  <a:schemeClr val="accent2">
                    <a:lumMod val="50000"/>
                  </a:schemeClr>
                </a:solidFill>
              </a:rPr>
              <a:t>ּ לָתֶת לָנוּ: </a:t>
            </a:r>
            <a:r>
              <a:rPr lang="he-IL" sz="1100" b="1" dirty="0">
                <a:solidFill>
                  <a:schemeClr val="accent2">
                    <a:lumMod val="50000"/>
                  </a:schemeClr>
                </a:solidFill>
              </a:rPr>
              <a:t>ד</a:t>
            </a:r>
            <a:r>
              <a:rPr lang="he-IL" sz="1100" dirty="0">
                <a:solidFill>
                  <a:schemeClr val="accent2">
                    <a:lumMod val="50000"/>
                  </a:schemeClr>
                </a:solidFill>
              </a:rPr>
              <a:t> וְלָקַח הַכֹּהֵן הַטֶּנֶא מִיָּדֶךָ וְהִנִּיחוֹ לִפְנֵי מִזְבַּח ה' </a:t>
            </a:r>
            <a:r>
              <a:rPr lang="he-IL" sz="1100" dirty="0" err="1">
                <a:solidFill>
                  <a:schemeClr val="accent2">
                    <a:lumMod val="50000"/>
                  </a:schemeClr>
                </a:solidFill>
              </a:rPr>
              <a:t>אֱלֹהֶיך</a:t>
            </a:r>
            <a:r>
              <a:rPr lang="he-IL" sz="1100" dirty="0">
                <a:solidFill>
                  <a:schemeClr val="accent2">
                    <a:lumMod val="50000"/>
                  </a:schemeClr>
                </a:solidFill>
              </a:rPr>
              <a:t>ָ: </a:t>
            </a:r>
            <a:r>
              <a:rPr lang="he-IL" sz="1100" b="1" dirty="0">
                <a:solidFill>
                  <a:schemeClr val="accent2">
                    <a:lumMod val="50000"/>
                  </a:schemeClr>
                </a:solidFill>
              </a:rPr>
              <a:t>ה</a:t>
            </a:r>
            <a:r>
              <a:rPr lang="he-IL" sz="1100" dirty="0">
                <a:solidFill>
                  <a:schemeClr val="accent2">
                    <a:lumMod val="50000"/>
                  </a:schemeClr>
                </a:solidFill>
              </a:rPr>
              <a:t> וְעָנִיתָ וְאָמַרְתָּ  לִפְנֵי ה' </a:t>
            </a:r>
            <a:r>
              <a:rPr lang="he-IL" sz="1100" dirty="0" err="1">
                <a:solidFill>
                  <a:schemeClr val="accent2">
                    <a:lumMod val="50000"/>
                  </a:schemeClr>
                </a:solidFill>
              </a:rPr>
              <a:t>אֱלֹהֶיך</a:t>
            </a:r>
            <a:r>
              <a:rPr lang="he-IL" sz="1100" dirty="0">
                <a:solidFill>
                  <a:schemeClr val="accent2">
                    <a:lumMod val="50000"/>
                  </a:schemeClr>
                </a:solidFill>
              </a:rPr>
              <a:t>ָ: אֲרַמִּי אֹבֵד אָבִי וַיֵּרֶד מִצְרַיְמָה וַיָּגָר שָׁם בִּמְתֵי מְעָט וַיְהִי-שָׁם לְגוֹי גָּדוֹל עָצוּם וָרָב: </a:t>
            </a:r>
            <a:r>
              <a:rPr lang="he-IL" sz="1100" b="1" dirty="0">
                <a:solidFill>
                  <a:schemeClr val="accent2">
                    <a:lumMod val="50000"/>
                  </a:schemeClr>
                </a:solidFill>
              </a:rPr>
              <a:t>ו</a:t>
            </a:r>
            <a:r>
              <a:rPr lang="he-IL" sz="1100" dirty="0">
                <a:solidFill>
                  <a:schemeClr val="accent2">
                    <a:lumMod val="50000"/>
                  </a:schemeClr>
                </a:solidFill>
              </a:rPr>
              <a:t> וַיָּרֵעוּ אֹתָנוּ הַמִּצְרִים וַיְעַנּוּנוּ וַיִּתְּנוּ עָלֵינוּ עֲבֹדָה קָשָׁה: </a:t>
            </a:r>
            <a:r>
              <a:rPr lang="he-IL" sz="1100" b="1" dirty="0">
                <a:solidFill>
                  <a:schemeClr val="accent2">
                    <a:lumMod val="50000"/>
                  </a:schemeClr>
                </a:solidFill>
              </a:rPr>
              <a:t>ז</a:t>
            </a:r>
            <a:r>
              <a:rPr lang="he-IL" sz="1100" dirty="0">
                <a:solidFill>
                  <a:schemeClr val="accent2">
                    <a:lumMod val="50000"/>
                  </a:schemeClr>
                </a:solidFill>
              </a:rPr>
              <a:t> וַנִּצְעַק אֶל-ה' </a:t>
            </a:r>
            <a:r>
              <a:rPr lang="he-IL" sz="1100" dirty="0" err="1">
                <a:solidFill>
                  <a:schemeClr val="accent2">
                    <a:lumMod val="50000"/>
                  </a:schemeClr>
                </a:solidFill>
              </a:rPr>
              <a:t>אֱלֹהֵי</a:t>
            </a:r>
            <a:r>
              <a:rPr lang="he-IL" sz="1100" dirty="0">
                <a:solidFill>
                  <a:schemeClr val="accent2">
                    <a:lumMod val="50000"/>
                  </a:schemeClr>
                </a:solidFill>
              </a:rPr>
              <a:t> </a:t>
            </a:r>
            <a:r>
              <a:rPr lang="he-IL" sz="1100" dirty="0" err="1">
                <a:solidFill>
                  <a:schemeClr val="accent2">
                    <a:lumMod val="50000"/>
                  </a:schemeClr>
                </a:solidFill>
              </a:rPr>
              <a:t>אֲבֹתֵינו</a:t>
            </a:r>
            <a:r>
              <a:rPr lang="he-IL" sz="1100" dirty="0">
                <a:solidFill>
                  <a:schemeClr val="accent2">
                    <a:lumMod val="50000"/>
                  </a:schemeClr>
                </a:solidFill>
              </a:rPr>
              <a:t>ּ וַיִּשְׁמַע ה' אֶת-קֹלֵנוּ וַיַּרְא אֶת-עָנְיֵנוּ וְאֶת-עֲמָלֵנוּ וְאֶת-לַחֲצֵנוּ: </a:t>
            </a:r>
            <a:r>
              <a:rPr lang="he-IL" sz="1100" b="1" dirty="0">
                <a:solidFill>
                  <a:schemeClr val="accent2">
                    <a:lumMod val="50000"/>
                  </a:schemeClr>
                </a:solidFill>
              </a:rPr>
              <a:t>ח</a:t>
            </a:r>
            <a:r>
              <a:rPr lang="he-IL" sz="1100" dirty="0">
                <a:solidFill>
                  <a:schemeClr val="accent2">
                    <a:lumMod val="50000"/>
                  </a:schemeClr>
                </a:solidFill>
              </a:rPr>
              <a:t> וַיּוֹצִאֵנוּ ה' מִמִּצְרַיִם בְּיָד חֲזָקָה וּבִזְרֹעַ נְטוּיָה </a:t>
            </a:r>
            <a:r>
              <a:rPr lang="he-IL" sz="1100" dirty="0" err="1">
                <a:solidFill>
                  <a:schemeClr val="accent2">
                    <a:lumMod val="50000"/>
                  </a:schemeClr>
                </a:solidFill>
              </a:rPr>
              <a:t>וּבְמֹרָא</a:t>
            </a:r>
            <a:r>
              <a:rPr lang="he-IL" sz="1100" dirty="0">
                <a:solidFill>
                  <a:schemeClr val="accent2">
                    <a:lumMod val="50000"/>
                  </a:schemeClr>
                </a:solidFill>
              </a:rPr>
              <a:t> גָּדֹל </a:t>
            </a:r>
            <a:r>
              <a:rPr lang="he-IL" sz="1100" dirty="0" err="1">
                <a:solidFill>
                  <a:schemeClr val="accent2">
                    <a:lumMod val="50000"/>
                  </a:schemeClr>
                </a:solidFill>
              </a:rPr>
              <a:t>וּבְאֹתוֹת</a:t>
            </a:r>
            <a:r>
              <a:rPr lang="he-IL" sz="1100" dirty="0">
                <a:solidFill>
                  <a:schemeClr val="accent2">
                    <a:lumMod val="50000"/>
                  </a:schemeClr>
                </a:solidFill>
              </a:rPr>
              <a:t> וּבְמֹפְתִים:  </a:t>
            </a:r>
            <a:r>
              <a:rPr lang="he-IL" sz="1100" b="1" dirty="0">
                <a:solidFill>
                  <a:schemeClr val="accent2">
                    <a:lumMod val="50000"/>
                  </a:schemeClr>
                </a:solidFill>
              </a:rPr>
              <a:t>ט</a:t>
            </a:r>
            <a:r>
              <a:rPr lang="he-IL" sz="1100" dirty="0">
                <a:solidFill>
                  <a:schemeClr val="accent2">
                    <a:lumMod val="50000"/>
                  </a:schemeClr>
                </a:solidFill>
              </a:rPr>
              <a:t> </a:t>
            </a:r>
            <a:r>
              <a:rPr lang="he-IL" sz="1100" dirty="0" err="1">
                <a:solidFill>
                  <a:schemeClr val="accent2">
                    <a:lumMod val="50000"/>
                  </a:schemeClr>
                </a:solidFill>
              </a:rPr>
              <a:t>וַיְבִאֵנו</a:t>
            </a:r>
            <a:r>
              <a:rPr lang="he-IL" sz="1100" dirty="0">
                <a:solidFill>
                  <a:schemeClr val="accent2">
                    <a:lumMod val="50000"/>
                  </a:schemeClr>
                </a:solidFill>
              </a:rPr>
              <a:t>ּ אֶל-הַמָּקוֹם הַזֶּה </a:t>
            </a:r>
            <a:r>
              <a:rPr lang="he-IL" sz="1100" dirty="0" err="1">
                <a:solidFill>
                  <a:schemeClr val="accent2">
                    <a:lumMod val="50000"/>
                  </a:schemeClr>
                </a:solidFill>
              </a:rPr>
              <a:t>וַיִּתֶּן-לָנו</a:t>
            </a:r>
            <a:r>
              <a:rPr lang="he-IL" sz="1100" dirty="0">
                <a:solidFill>
                  <a:schemeClr val="accent2">
                    <a:lumMod val="50000"/>
                  </a:schemeClr>
                </a:solidFill>
              </a:rPr>
              <a:t>ּ אֶת-הָאָרֶץ הַזֹּאת אֶרֶץ זָבַת חָלָב וּדְבָשׁ: </a:t>
            </a:r>
            <a:r>
              <a:rPr lang="he-IL" sz="1100" b="1" dirty="0">
                <a:solidFill>
                  <a:schemeClr val="accent2">
                    <a:lumMod val="50000"/>
                  </a:schemeClr>
                </a:solidFill>
              </a:rPr>
              <a:t>י</a:t>
            </a:r>
            <a:r>
              <a:rPr lang="he-IL" sz="1100" dirty="0">
                <a:solidFill>
                  <a:schemeClr val="accent2">
                    <a:lumMod val="50000"/>
                  </a:schemeClr>
                </a:solidFill>
              </a:rPr>
              <a:t> וְעַתָּה הִנֵּה הֵבֵאתִי אֶת-רֵאשִׁית פְּרִי הָאֲדָמָה </a:t>
            </a:r>
            <a:r>
              <a:rPr lang="he-IL" sz="1100" dirty="0" err="1">
                <a:solidFill>
                  <a:schemeClr val="accent2">
                    <a:lumMod val="50000"/>
                  </a:schemeClr>
                </a:solidFill>
              </a:rPr>
              <a:t>אֲשֶׁר-נָתַתָּה</a:t>
            </a:r>
            <a:r>
              <a:rPr lang="he-IL" sz="1100" dirty="0">
                <a:solidFill>
                  <a:schemeClr val="accent2">
                    <a:lumMod val="50000"/>
                  </a:schemeClr>
                </a:solidFill>
              </a:rPr>
              <a:t> לִּי ה' וְהִנַּחְתּוֹ לִפְנֵי ה' </a:t>
            </a:r>
            <a:r>
              <a:rPr lang="he-IL" sz="1100" dirty="0" err="1">
                <a:solidFill>
                  <a:schemeClr val="accent2">
                    <a:lumMod val="50000"/>
                  </a:schemeClr>
                </a:solidFill>
              </a:rPr>
              <a:t>אֱלֹהֶיך</a:t>
            </a:r>
            <a:r>
              <a:rPr lang="he-IL" sz="1100" dirty="0">
                <a:solidFill>
                  <a:schemeClr val="accent2">
                    <a:lumMod val="50000"/>
                  </a:schemeClr>
                </a:solidFill>
              </a:rPr>
              <a:t>ָ </a:t>
            </a:r>
            <a:r>
              <a:rPr lang="he-IL" sz="1100" dirty="0" err="1">
                <a:solidFill>
                  <a:schemeClr val="accent2">
                    <a:lumMod val="50000"/>
                  </a:schemeClr>
                </a:solidFill>
              </a:rPr>
              <a:t>וְהִשְׁתַּחֲוִית</a:t>
            </a:r>
            <a:r>
              <a:rPr lang="he-IL" sz="1100" dirty="0">
                <a:solidFill>
                  <a:schemeClr val="accent2">
                    <a:lumMod val="50000"/>
                  </a:schemeClr>
                </a:solidFill>
              </a:rPr>
              <a:t>ָ לִפְנֵי ה' </a:t>
            </a:r>
            <a:r>
              <a:rPr lang="he-IL" sz="1100" dirty="0" err="1">
                <a:solidFill>
                  <a:schemeClr val="accent2">
                    <a:lumMod val="50000"/>
                  </a:schemeClr>
                </a:solidFill>
              </a:rPr>
              <a:t>אֱלֹהֶיך</a:t>
            </a:r>
            <a:r>
              <a:rPr lang="he-IL" sz="1100" dirty="0">
                <a:solidFill>
                  <a:schemeClr val="accent2">
                    <a:lumMod val="50000"/>
                  </a:schemeClr>
                </a:solidFill>
              </a:rPr>
              <a:t>ָ: </a:t>
            </a:r>
            <a:r>
              <a:rPr lang="he-IL" sz="1100" b="1" dirty="0">
                <a:solidFill>
                  <a:schemeClr val="accent2">
                    <a:lumMod val="50000"/>
                  </a:schemeClr>
                </a:solidFill>
              </a:rPr>
              <a:t>יא</a:t>
            </a:r>
            <a:r>
              <a:rPr lang="he-IL" sz="1100" dirty="0">
                <a:solidFill>
                  <a:schemeClr val="accent2">
                    <a:lumMod val="50000"/>
                  </a:schemeClr>
                </a:solidFill>
              </a:rPr>
              <a:t> וְשָׂמַחְתָּ בְכָל-הַטּוֹב  אֲשֶׁר נָתַן-לְךָ ה' </a:t>
            </a:r>
            <a:r>
              <a:rPr lang="he-IL" sz="1100" dirty="0" err="1">
                <a:solidFill>
                  <a:schemeClr val="accent2">
                    <a:lumMod val="50000"/>
                  </a:schemeClr>
                </a:solidFill>
              </a:rPr>
              <a:t>אֱלֹהֶיך</a:t>
            </a:r>
            <a:r>
              <a:rPr lang="he-IL" sz="1100" dirty="0">
                <a:solidFill>
                  <a:schemeClr val="accent2">
                    <a:lumMod val="50000"/>
                  </a:schemeClr>
                </a:solidFill>
              </a:rPr>
              <a:t>ָ וּלְבֵיתֶךָ:  אַתָּה וְהַלֵּוִי וְהַגֵּר אֲשֶׁר בְּקִרְבֶּךָ. </a:t>
            </a:r>
            <a:endParaRPr lang="he-IL" sz="1100" dirty="0" smtClean="0">
              <a:solidFill>
                <a:schemeClr val="accent2">
                  <a:lumMod val="50000"/>
                </a:schemeClr>
              </a:solidFill>
            </a:endParaRPr>
          </a:p>
          <a:p>
            <a:pPr algn="just"/>
            <a:endParaRPr lang="he-IL" sz="1100" dirty="0">
              <a:solidFill>
                <a:schemeClr val="accent2">
                  <a:lumMod val="50000"/>
                </a:schemeClr>
              </a:solidFill>
            </a:endParaRPr>
          </a:p>
          <a:p>
            <a:pPr algn="just"/>
            <a:r>
              <a:rPr lang="he-IL" sz="1000" dirty="0">
                <a:solidFill>
                  <a:schemeClr val="accent2">
                    <a:lumMod val="50000"/>
                  </a:schemeClr>
                </a:solidFill>
              </a:rPr>
              <a:t>דברים פרק </a:t>
            </a:r>
            <a:r>
              <a:rPr lang="he-IL" sz="1000" dirty="0" err="1">
                <a:solidFill>
                  <a:schemeClr val="accent2">
                    <a:lumMod val="50000"/>
                  </a:schemeClr>
                </a:solidFill>
              </a:rPr>
              <a:t>כו</a:t>
            </a:r>
            <a:r>
              <a:rPr lang="he-IL" sz="1000" dirty="0">
                <a:solidFill>
                  <a:schemeClr val="accent2">
                    <a:lumMod val="50000"/>
                  </a:schemeClr>
                </a:solidFill>
              </a:rPr>
              <a:t>, פסוקים א– יא</a:t>
            </a: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r>
              <a:rPr lang="he-IL" sz="1100" b="1" dirty="0" smtClean="0">
                <a:solidFill>
                  <a:schemeClr val="accent2">
                    <a:lumMod val="50000"/>
                  </a:schemeClr>
                </a:solidFill>
                <a:latin typeface="Levenim MT" panose="02010502060101010101" pitchFamily="2" charset="-79"/>
              </a:rPr>
              <a:t>ג. חגיגה דתית וחגיגה חילונית</a:t>
            </a:r>
          </a:p>
          <a:p>
            <a:pPr algn="just"/>
            <a:endParaRPr lang="he-IL" sz="1100" b="1" dirty="0" smtClean="0">
              <a:solidFill>
                <a:schemeClr val="accent2">
                  <a:lumMod val="50000"/>
                </a:schemeClr>
              </a:solidFill>
              <a:latin typeface="Levenim MT" panose="02010502060101010101" pitchFamily="2" charset="-79"/>
            </a:endParaRPr>
          </a:p>
          <a:p>
            <a:pPr algn="just"/>
            <a:endParaRPr lang="he-IL" sz="1100" dirty="0" smtClean="0">
              <a:solidFill>
                <a:schemeClr val="accent2">
                  <a:lumMod val="50000"/>
                </a:schemeClr>
              </a:solidFill>
            </a:endParaRPr>
          </a:p>
          <a:p>
            <a:pPr algn="just"/>
            <a:r>
              <a:rPr lang="he-IL" sz="1100" dirty="0" smtClean="0">
                <a:solidFill>
                  <a:schemeClr val="accent2">
                    <a:lumMod val="50000"/>
                  </a:schemeClr>
                </a:solidFill>
              </a:rPr>
              <a:t>דבקותם </a:t>
            </a:r>
            <a:r>
              <a:rPr lang="he-IL" sz="1100" dirty="0">
                <a:solidFill>
                  <a:schemeClr val="accent2">
                    <a:lumMod val="50000"/>
                  </a:schemeClr>
                </a:solidFill>
              </a:rPr>
              <a:t>של החלוצים במסורת היהודית הכתיבה להם את קיומו של הטקס ביום החג עצמו, אך מה שבעיניהם נתפס כקידושו של היום נתפס בעיני החוגים הדתיים כחילולו בנסיעה אסורה ובשאר עברות על חוקי הדת. מההתנגשות פרשנית זו נוצר עימות ציבורי נרחב בין הרבנות הראשית, [...] לבין חלוצי העמק ותנועת העבודה על פלגיה. עימות זה [...] נגע בעצמה רבה בלב לבה של המחלוקת הפנים יהודית: האם זכותם של היהודים שבחרו באורח חיים חילוני לפרש מסורות הדורות הקודמים, לפעול בתוכם כראות עיניהם ולעשות כן בתוך המסגרת הלאומית המתחדשת בלי קבלת רשות משאר השותפים למסגרת זו</a:t>
            </a:r>
            <a:r>
              <a:rPr lang="he-IL" sz="1100" dirty="0" smtClean="0">
                <a:solidFill>
                  <a:schemeClr val="accent2">
                    <a:lumMod val="50000"/>
                  </a:schemeClr>
                </a:solidFill>
              </a:rPr>
              <a:t>?</a:t>
            </a:r>
          </a:p>
          <a:p>
            <a:pPr algn="just"/>
            <a:endParaRPr lang="he-IL" sz="1100" dirty="0">
              <a:solidFill>
                <a:schemeClr val="accent2">
                  <a:lumMod val="50000"/>
                </a:schemeClr>
              </a:solidFill>
            </a:endParaRPr>
          </a:p>
          <a:p>
            <a:pPr algn="just"/>
            <a:endParaRPr lang="he-IL" sz="1000" dirty="0" smtClean="0">
              <a:solidFill>
                <a:schemeClr val="accent2">
                  <a:lumMod val="50000"/>
                </a:schemeClr>
              </a:solidFill>
            </a:endParaRPr>
          </a:p>
          <a:p>
            <a:pPr algn="just"/>
            <a:endParaRPr lang="he-IL" sz="1000" dirty="0">
              <a:solidFill>
                <a:schemeClr val="accent2">
                  <a:lumMod val="50000"/>
                </a:schemeClr>
              </a:solidFill>
            </a:endParaRPr>
          </a:p>
          <a:p>
            <a:pPr algn="just"/>
            <a:endParaRPr lang="he-IL" sz="1000" dirty="0" smtClean="0">
              <a:solidFill>
                <a:schemeClr val="accent2">
                  <a:lumMod val="50000"/>
                </a:schemeClr>
              </a:solidFill>
            </a:endParaRPr>
          </a:p>
          <a:p>
            <a:pPr algn="just"/>
            <a:r>
              <a:rPr lang="he-IL" sz="1000" dirty="0" smtClean="0">
                <a:solidFill>
                  <a:schemeClr val="accent2">
                    <a:lumMod val="50000"/>
                  </a:schemeClr>
                </a:solidFill>
              </a:rPr>
              <a:t>מתוך: האנציקלופדיה </a:t>
            </a:r>
            <a:r>
              <a:rPr lang="he-IL" sz="1000" dirty="0">
                <a:solidFill>
                  <a:schemeClr val="accent2">
                    <a:lumMod val="50000"/>
                  </a:schemeClr>
                </a:solidFill>
              </a:rPr>
              <a:t>זמן יהודי חדש: תרבות יהודית בעידן חילוני, כרך </a:t>
            </a:r>
            <a:r>
              <a:rPr lang="he-IL" sz="1000" dirty="0" smtClean="0">
                <a:solidFill>
                  <a:schemeClr val="accent2">
                    <a:lumMod val="50000"/>
                  </a:schemeClr>
                </a:solidFill>
              </a:rPr>
              <a:t>רביעי, עורכים: שולמית </a:t>
            </a:r>
            <a:r>
              <a:rPr lang="he-IL" sz="1000" dirty="0" err="1">
                <a:solidFill>
                  <a:schemeClr val="accent2">
                    <a:lumMod val="50000"/>
                  </a:schemeClr>
                </a:solidFill>
              </a:rPr>
              <a:t>וולקוב</a:t>
            </a:r>
            <a:r>
              <a:rPr lang="he-IL" sz="1000" dirty="0">
                <a:solidFill>
                  <a:schemeClr val="accent2">
                    <a:lumMod val="50000"/>
                  </a:schemeClr>
                </a:solidFill>
              </a:rPr>
              <a:t>, ירמיהו יובל, יאיר צבן, דוד שחם </a:t>
            </a:r>
            <a:r>
              <a:rPr lang="he-IL" sz="1000" dirty="0" err="1">
                <a:solidFill>
                  <a:schemeClr val="accent2">
                    <a:lumMod val="50000"/>
                  </a:schemeClr>
                </a:solidFill>
              </a:rPr>
              <a:t>ומורטון</a:t>
            </a:r>
            <a:r>
              <a:rPr lang="he-IL" sz="1000" dirty="0">
                <a:solidFill>
                  <a:schemeClr val="accent2">
                    <a:lumMod val="50000"/>
                  </a:schemeClr>
                </a:solidFill>
              </a:rPr>
              <a:t> </a:t>
            </a:r>
            <a:r>
              <a:rPr lang="he-IL" sz="1000" dirty="0" err="1" smtClean="0">
                <a:solidFill>
                  <a:schemeClr val="accent2">
                    <a:lumMod val="50000"/>
                  </a:schemeClr>
                </a:solidFill>
              </a:rPr>
              <a:t>ויינפלד</a:t>
            </a:r>
            <a:r>
              <a:rPr lang="he-IL" sz="1000" dirty="0" smtClean="0">
                <a:solidFill>
                  <a:schemeClr val="accent2">
                    <a:lumMod val="50000"/>
                  </a:schemeClr>
                </a:solidFill>
              </a:rPr>
              <a:t>, ירושלים</a:t>
            </a:r>
            <a:r>
              <a:rPr lang="he-IL" sz="1000" dirty="0">
                <a:solidFill>
                  <a:schemeClr val="accent2">
                    <a:lumMod val="50000"/>
                  </a:schemeClr>
                </a:solidFill>
              </a:rPr>
              <a:t>: כתר, 2007</a:t>
            </a:r>
            <a:r>
              <a:rPr lang="he-IL" sz="1000" dirty="0">
                <a:solidFill>
                  <a:schemeClr val="accent2">
                    <a:lumMod val="50000"/>
                  </a:schemeClr>
                </a:solidFill>
              </a:rPr>
              <a:t>, עמ' 417–418</a:t>
            </a:r>
          </a:p>
          <a:p>
            <a:pPr algn="just"/>
            <a:endParaRPr lang="he-IL" sz="1000" dirty="0">
              <a:solidFill>
                <a:schemeClr val="accent2">
                  <a:lumMod val="50000"/>
                </a:schemeClr>
              </a:solidFill>
              <a:latin typeface="Levenim MT" panose="02010502060101010101" pitchFamily="2" charset="-79"/>
            </a:endParaRPr>
          </a:p>
          <a:p>
            <a:pPr algn="just">
              <a:spcAft>
                <a:spcPts val="600"/>
              </a:spcAft>
            </a:pPr>
            <a:endParaRPr lang="he-IL" sz="1000" dirty="0" smtClean="0">
              <a:solidFill>
                <a:schemeClr val="accent2">
                  <a:lumMod val="50000"/>
                </a:schemeClr>
              </a:solidFill>
              <a:latin typeface="Levenim MT" panose="02010502060101010101" pitchFamily="2" charset="-79"/>
            </a:endParaRPr>
          </a:p>
          <a:p>
            <a:pPr algn="just">
              <a:lnSpc>
                <a:spcPts val="1000"/>
              </a:lnSpc>
            </a:pPr>
            <a:endParaRPr lang="he-IL" sz="9600" dirty="0">
              <a:solidFill>
                <a:srgbClr val="5E4D36"/>
              </a:solidFill>
              <a:latin typeface="Levenim MT" panose="02010502060101010101" pitchFamily="2" charset="-79"/>
            </a:endParaRPr>
          </a:p>
          <a:p>
            <a:pPr algn="just">
              <a:lnSpc>
                <a:spcPts val="1000"/>
              </a:lnSpc>
            </a:pPr>
            <a:endParaRPr lang="he-IL" sz="700" dirty="0" smtClean="0">
              <a:solidFill>
                <a:srgbClr val="5E4D36"/>
              </a:solidFill>
              <a:latin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r>
              <a:rPr lang="he-IL" sz="1100" b="1" dirty="0" smtClean="0">
                <a:solidFill>
                  <a:schemeClr val="accent2">
                    <a:lumMod val="50000"/>
                  </a:schemeClr>
                </a:solidFill>
                <a:latin typeface="Levenim MT" panose="02010502060101010101" pitchFamily="2" charset="-79"/>
              </a:rPr>
              <a:t>ב. מצוות </a:t>
            </a:r>
            <a:r>
              <a:rPr lang="he-IL" sz="1100" b="1" dirty="0" smtClean="0">
                <a:solidFill>
                  <a:schemeClr val="accent2">
                    <a:lumMod val="50000"/>
                  </a:schemeClr>
                </a:solidFill>
                <a:latin typeface="Levenim MT" panose="02010502060101010101" pitchFamily="2" charset="-79"/>
              </a:rPr>
              <a:t>הביכורים כפעולה של דאגה לאחר</a:t>
            </a:r>
            <a:r>
              <a:rPr lang="he-IL" sz="1100" dirty="0">
                <a:solidFill>
                  <a:schemeClr val="accent2">
                    <a:lumMod val="50000"/>
                  </a:schemeClr>
                </a:solidFill>
              </a:rPr>
              <a:t> </a:t>
            </a:r>
            <a:endParaRPr lang="he-IL" sz="1100" dirty="0" smtClean="0">
              <a:solidFill>
                <a:schemeClr val="accent2">
                  <a:lumMod val="50000"/>
                </a:schemeClr>
              </a:solidFill>
            </a:endParaRPr>
          </a:p>
          <a:p>
            <a:pPr algn="just"/>
            <a:endParaRPr lang="he-IL" sz="1100" dirty="0">
              <a:solidFill>
                <a:schemeClr val="accent2">
                  <a:lumMod val="50000"/>
                </a:schemeClr>
              </a:solidFill>
            </a:endParaRPr>
          </a:p>
          <a:p>
            <a:pPr algn="just"/>
            <a:r>
              <a:rPr lang="he-IL" sz="1100" dirty="0">
                <a:solidFill>
                  <a:schemeClr val="accent2">
                    <a:lumMod val="50000"/>
                  </a:schemeClr>
                </a:solidFill>
              </a:rPr>
              <a:t>בשעת קציר ובציר, אדם סוקר את מה שהטבע עשה למענו, ואת מה שיביא לביתו ביגיע כפיו. באותה שעה יבטא בפיו את המילה הגאה והרת התוצאות: 'שלי'. ועתה, כל אזרח באומה יודע – כל האומר 'שלי', חייב לדאוג גם לאחרים. במדינת ה' הדאגה לעני ולגר לא נמסרה לרגשות השתתפות בצער. היא זכות שה' נתן לעניים והיא חובה שה' הטיל על בעלי רכוש.</a:t>
            </a:r>
          </a:p>
          <a:p>
            <a:pPr algn="just"/>
            <a:endParaRPr lang="he-IL" sz="1100" i="1" dirty="0">
              <a:solidFill>
                <a:schemeClr val="accent2">
                  <a:lumMod val="50000"/>
                </a:schemeClr>
              </a:solidFill>
            </a:endParaRPr>
          </a:p>
          <a:p>
            <a:pPr algn="just"/>
            <a:r>
              <a:rPr lang="he-IL" sz="1000" dirty="0">
                <a:solidFill>
                  <a:schemeClr val="accent2">
                    <a:lumMod val="50000"/>
                  </a:schemeClr>
                </a:solidFill>
              </a:rPr>
              <a:t>פירוש הרב שמשון רפאל הירש לתורה, פרשת קדושים, ויקרא </a:t>
            </a:r>
            <a:r>
              <a:rPr lang="he-IL" sz="1000" dirty="0" err="1">
                <a:solidFill>
                  <a:schemeClr val="accent2">
                    <a:lumMod val="50000"/>
                  </a:schemeClr>
                </a:solidFill>
              </a:rPr>
              <a:t>יט</a:t>
            </a:r>
            <a:endParaRPr lang="he-IL" sz="1000" dirty="0">
              <a:solidFill>
                <a:schemeClr val="accent2">
                  <a:lumMod val="50000"/>
                </a:schemeClr>
              </a:solidFill>
            </a:endParaRPr>
          </a:p>
          <a:p>
            <a:pPr algn="just"/>
            <a:r>
              <a:rPr lang="he-IL" sz="1100" dirty="0"/>
              <a:t>ב</a:t>
            </a:r>
            <a:endParaRPr lang="he-IL" sz="1100" dirty="0">
              <a:solidFill>
                <a:schemeClr val="accent2">
                  <a:lumMod val="50000"/>
                </a:schemeClr>
              </a:solidFill>
              <a:latin typeface="Levenim MT" panose="02010502060101010101" pitchFamily="2" charset="-79"/>
            </a:endParaRPr>
          </a:p>
          <a:p>
            <a:pPr algn="just"/>
            <a:endParaRPr lang="he-IL" sz="1100" dirty="0">
              <a:solidFill>
                <a:schemeClr val="accent2">
                  <a:lumMod val="50000"/>
                </a:schemeClr>
              </a:solidFill>
            </a:endParaRPr>
          </a:p>
          <a:p>
            <a:pPr algn="just">
              <a:spcAft>
                <a:spcPts val="600"/>
              </a:spcAft>
            </a:pPr>
            <a:r>
              <a:rPr lang="he-IL" sz="1100" b="1" dirty="0" smtClean="0">
                <a:solidFill>
                  <a:schemeClr val="accent2">
                    <a:lumMod val="50000"/>
                  </a:schemeClr>
                </a:solidFill>
                <a:latin typeface="Levenim MT" panose="02010502060101010101" pitchFamily="2" charset="-79"/>
              </a:rPr>
              <a:t> </a:t>
            </a:r>
            <a:endParaRPr lang="he-IL" sz="900" dirty="0">
              <a:solidFill>
                <a:schemeClr val="accent2">
                  <a:lumMod val="50000"/>
                </a:schemeClr>
              </a:solidFill>
            </a:endParaRPr>
          </a:p>
          <a:p>
            <a:pPr algn="just"/>
            <a:endParaRPr lang="en-US" sz="900" dirty="0">
              <a:solidFill>
                <a:schemeClr val="accent2">
                  <a:lumMod val="50000"/>
                </a:schemeClr>
              </a:solidFill>
            </a:endParaRPr>
          </a:p>
        </p:txBody>
      </p:sp>
      <p:pic>
        <p:nvPicPr>
          <p:cNvPr id="2" name="תמונה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7969" y="3867797"/>
            <a:ext cx="1762385" cy="2849526"/>
          </a:xfrm>
          <a:prstGeom prst="rect">
            <a:avLst/>
          </a:prstGeom>
        </p:spPr>
      </p:pic>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8439</TotalTime>
  <Words>325</Words>
  <Application>Microsoft Office PowerPoint</Application>
  <PresentationFormat>A4 Paper (210x297 mm)</PresentationFormat>
  <Paragraphs>61</Paragraphs>
  <Slides>1</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vt:i4>
      </vt:variant>
    </vt:vector>
  </HeadingPairs>
  <TitlesOfParts>
    <vt:vector size="5" baseType="lpstr">
      <vt:lpstr>Arial</vt:lpstr>
      <vt:lpstr>Calibri</vt:lpstr>
      <vt:lpstr>Levenim MT</vt:lpstr>
      <vt:lpstr>1_ערכת נושא Office</vt:lpstr>
      <vt:lpstr>שבועות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‏‏משתמש Windows</cp:lastModifiedBy>
  <cp:revision>150</cp:revision>
  <cp:lastPrinted>2016-01-02T09:56:53Z</cp:lastPrinted>
  <dcterms:created xsi:type="dcterms:W3CDTF">2016-01-01T12:13:36Z</dcterms:created>
  <dcterms:modified xsi:type="dcterms:W3CDTF">2017-05-30T05:51:13Z</dcterms:modified>
</cp:coreProperties>
</file>